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bsolutely Sharp " panose="020B0604020202020204" charset="-128"/>
      <p:regular r:id="rId21"/>
    </p:embeddedFont>
    <p:embeddedFont>
      <p:font typeface="Abstracted Dream" panose="020B0604020202020204" charset="-128"/>
      <p:regular r:id="rId22"/>
    </p:embeddedFont>
    <p:embeddedFont>
      <p:font typeface="Alice's Cake Shop" panose="020B0604020202020204" charset="-128"/>
      <p:regular r:id="rId23"/>
    </p:embeddedFont>
    <p:embeddedFont>
      <p:font typeface="Calibri" panose="020F0502020204030204" pitchFamily="34" charset="0"/>
      <p:regular r:id="rId24"/>
      <p:bold r:id="rId25"/>
      <p:italic r:id="rId26"/>
      <p:boldItalic r:id="rId27"/>
    </p:embeddedFont>
    <p:embeddedFont>
      <p:font typeface="Eczar Bold" panose="020B0604020202020204" charset="0"/>
      <p:regular r:id="rId28"/>
    </p:embeddedFont>
    <p:embeddedFont>
      <p:font typeface="Oregano" panose="020B0604020202020204" charset="0"/>
      <p:regular r:id="rId29"/>
    </p:embeddedFont>
    <p:embeddedFont>
      <p:font typeface="Public San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89" autoAdjust="0"/>
    <p:restoredTop sz="94622" autoAdjust="0"/>
  </p:normalViewPr>
  <p:slideViewPr>
    <p:cSldViewPr>
      <p:cViewPr varScale="1">
        <p:scale>
          <a:sx n="54" d="100"/>
          <a:sy n="54" d="100"/>
        </p:scale>
        <p:origin x="128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4.sv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8161986" y="3883926"/>
            <a:ext cx="8542907" cy="1758696"/>
          </a:xfrm>
          <a:prstGeom prst="rect">
            <a:avLst/>
          </a:prstGeom>
        </p:spPr>
        <p:txBody>
          <a:bodyPr lIns="0" tIns="0" rIns="0" bIns="0" rtlCol="0" anchor="t">
            <a:spAutoFit/>
          </a:bodyPr>
          <a:lstStyle/>
          <a:p>
            <a:pPr>
              <a:lnSpc>
                <a:spcPts val="14097"/>
              </a:lnSpc>
            </a:pPr>
            <a:r>
              <a:rPr lang="en-US" sz="11100">
                <a:solidFill>
                  <a:srgbClr val="273384"/>
                </a:solidFill>
                <a:latin typeface="Eczar Bold"/>
              </a:rPr>
              <a:t>WELCOME</a:t>
            </a:r>
          </a:p>
        </p:txBody>
      </p:sp>
      <p:sp>
        <p:nvSpPr>
          <p:cNvPr id="9" name="TextBox 9"/>
          <p:cNvSpPr txBox="1"/>
          <p:nvPr/>
        </p:nvSpPr>
        <p:spPr>
          <a:xfrm>
            <a:off x="8562234" y="5383213"/>
            <a:ext cx="6446980" cy="971550"/>
          </a:xfrm>
          <a:prstGeom prst="rect">
            <a:avLst/>
          </a:prstGeom>
        </p:spPr>
        <p:txBody>
          <a:bodyPr lIns="0" tIns="0" rIns="0" bIns="0" rtlCol="0" anchor="t">
            <a:spAutoFit/>
          </a:bodyPr>
          <a:lstStyle/>
          <a:p>
            <a:pPr>
              <a:lnSpc>
                <a:spcPts val="7050"/>
              </a:lnSpc>
            </a:pPr>
            <a:r>
              <a:rPr lang="en-US" sz="5000" dirty="0">
                <a:solidFill>
                  <a:srgbClr val="7FAAD1"/>
                </a:solidFill>
                <a:latin typeface="Absolutely Sharp "/>
              </a:rPr>
              <a:t>To Our Group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9" name="Freeform 9"/>
          <p:cNvSpPr/>
          <p:nvPr/>
        </p:nvSpPr>
        <p:spPr>
          <a:xfrm>
            <a:off x="395318" y="1331109"/>
            <a:ext cx="4612754" cy="3223449"/>
          </a:xfrm>
          <a:custGeom>
            <a:avLst/>
            <a:gdLst/>
            <a:ahLst/>
            <a:cxnLst/>
            <a:rect l="l" t="t" r="r" b="b"/>
            <a:pathLst>
              <a:path w="4612754" h="3223449">
                <a:moveTo>
                  <a:pt x="0" y="0"/>
                </a:moveTo>
                <a:lnTo>
                  <a:pt x="4612754" y="0"/>
                </a:lnTo>
                <a:lnTo>
                  <a:pt x="4612754" y="3223450"/>
                </a:lnTo>
                <a:lnTo>
                  <a:pt x="0" y="3223450"/>
                </a:lnTo>
                <a:lnTo>
                  <a:pt x="0" y="0"/>
                </a:lnTo>
                <a:close/>
              </a:path>
            </a:pathLst>
          </a:custGeom>
          <a:blipFill>
            <a:blip r:embed="rId7"/>
            <a:stretch>
              <a:fillRect l="-5592" r="-7722"/>
            </a:stretch>
          </a:blipFill>
          <a:ln cap="sq">
            <a:noFill/>
            <a:prstDash val="solid"/>
            <a:miter/>
          </a:ln>
        </p:spPr>
      </p:sp>
      <p:sp>
        <p:nvSpPr>
          <p:cNvPr id="10" name="Freeform 10"/>
          <p:cNvSpPr/>
          <p:nvPr/>
        </p:nvSpPr>
        <p:spPr>
          <a:xfrm>
            <a:off x="6058602" y="1300433"/>
            <a:ext cx="5012016" cy="3229731"/>
          </a:xfrm>
          <a:custGeom>
            <a:avLst/>
            <a:gdLst/>
            <a:ahLst/>
            <a:cxnLst/>
            <a:rect l="l" t="t" r="r" b="b"/>
            <a:pathLst>
              <a:path w="5012016" h="3229731">
                <a:moveTo>
                  <a:pt x="0" y="0"/>
                </a:moveTo>
                <a:lnTo>
                  <a:pt x="5012016" y="0"/>
                </a:lnTo>
                <a:lnTo>
                  <a:pt x="5012016" y="3229732"/>
                </a:lnTo>
                <a:lnTo>
                  <a:pt x="0" y="3229732"/>
                </a:lnTo>
                <a:lnTo>
                  <a:pt x="0" y="0"/>
                </a:lnTo>
                <a:close/>
              </a:path>
            </a:pathLst>
          </a:custGeom>
          <a:blipFill>
            <a:blip r:embed="rId8"/>
            <a:stretch>
              <a:fillRect l="-4491"/>
            </a:stretch>
          </a:blipFill>
        </p:spPr>
      </p:sp>
      <p:sp>
        <p:nvSpPr>
          <p:cNvPr id="11" name="Freeform 11"/>
          <p:cNvSpPr/>
          <p:nvPr/>
        </p:nvSpPr>
        <p:spPr>
          <a:xfrm>
            <a:off x="12121148" y="1351725"/>
            <a:ext cx="5138152" cy="3178439"/>
          </a:xfrm>
          <a:custGeom>
            <a:avLst/>
            <a:gdLst/>
            <a:ahLst/>
            <a:cxnLst/>
            <a:rect l="l" t="t" r="r" b="b"/>
            <a:pathLst>
              <a:path w="5138152" h="3178439">
                <a:moveTo>
                  <a:pt x="0" y="0"/>
                </a:moveTo>
                <a:lnTo>
                  <a:pt x="5138152" y="0"/>
                </a:lnTo>
                <a:lnTo>
                  <a:pt x="5138152" y="3178440"/>
                </a:lnTo>
                <a:lnTo>
                  <a:pt x="0" y="3178440"/>
                </a:lnTo>
                <a:lnTo>
                  <a:pt x="0" y="0"/>
                </a:lnTo>
                <a:close/>
              </a:path>
            </a:pathLst>
          </a:custGeom>
          <a:blipFill>
            <a:blip r:embed="rId9"/>
            <a:stretch>
              <a:fillRect/>
            </a:stretch>
          </a:blipFill>
        </p:spPr>
      </p:sp>
      <p:sp>
        <p:nvSpPr>
          <p:cNvPr id="12" name="TextBox 12"/>
          <p:cNvSpPr txBox="1"/>
          <p:nvPr/>
        </p:nvSpPr>
        <p:spPr>
          <a:xfrm>
            <a:off x="1359522" y="-210375"/>
            <a:ext cx="14718677" cy="1397819"/>
          </a:xfrm>
          <a:prstGeom prst="rect">
            <a:avLst/>
          </a:prstGeom>
        </p:spPr>
        <p:txBody>
          <a:bodyPr wrap="square" lIns="0" tIns="0" rIns="0" bIns="0" rtlCol="0" anchor="t">
            <a:spAutoFit/>
          </a:bodyPr>
          <a:lstStyle/>
          <a:p>
            <a:pPr marL="0" lvl="0" indent="0" algn="l">
              <a:lnSpc>
                <a:spcPts val="10944"/>
              </a:lnSpc>
              <a:spcBef>
                <a:spcPct val="0"/>
              </a:spcBef>
            </a:pPr>
            <a:r>
              <a:rPr lang="en-US" sz="9120" dirty="0">
                <a:solidFill>
                  <a:srgbClr val="273384"/>
                </a:solidFill>
                <a:latin typeface="Absolutely Sharp " panose="020B0604020202020204" charset="-128"/>
                <a:ea typeface="Absolutely Sharp " panose="020B0604020202020204" charset="-128"/>
              </a:rPr>
              <a:t>      APPROACH/METHODOLOGY</a:t>
            </a:r>
          </a:p>
        </p:txBody>
      </p:sp>
      <p:sp>
        <p:nvSpPr>
          <p:cNvPr id="13" name="TextBox 13"/>
          <p:cNvSpPr txBox="1"/>
          <p:nvPr/>
        </p:nvSpPr>
        <p:spPr>
          <a:xfrm>
            <a:off x="197659" y="4650749"/>
            <a:ext cx="5008072" cy="6236462"/>
          </a:xfrm>
          <a:prstGeom prst="rect">
            <a:avLst/>
          </a:prstGeom>
        </p:spPr>
        <p:txBody>
          <a:bodyPr lIns="0" tIns="0" rIns="0" bIns="0" rtlCol="0" anchor="t">
            <a:spAutoFit/>
          </a:bodyPr>
          <a:lstStyle/>
          <a:p>
            <a:pPr>
              <a:lnSpc>
                <a:spcPts val="5965"/>
              </a:lnSpc>
            </a:pPr>
            <a:r>
              <a:rPr lang="en-US" sz="3799" u="sng" dirty="0">
                <a:solidFill>
                  <a:srgbClr val="273384"/>
                </a:solidFill>
                <a:latin typeface="Absolutely Sharp " panose="020B0604020202020204" charset="-128"/>
                <a:ea typeface="Absolutely Sharp " panose="020B0604020202020204" charset="-128"/>
              </a:rPr>
              <a:t>Encoding Solutions</a:t>
            </a:r>
          </a:p>
          <a:p>
            <a:pPr>
              <a:lnSpc>
                <a:spcPts val="4710"/>
              </a:lnSpc>
            </a:pPr>
            <a:r>
              <a:rPr lang="en-US" sz="3000" dirty="0">
                <a:solidFill>
                  <a:srgbClr val="000000"/>
                </a:solidFill>
                <a:latin typeface="Absolutely Sharp " panose="020B0604020202020204" charset="-128"/>
                <a:ea typeface="Absolutely Sharp " panose="020B0604020202020204" charset="-128"/>
              </a:rPr>
              <a:t>In this technique, chromosomes are coded in the form of integers. Each integer called gene is uniquely assigned to a certain course taught by a lecture. Sequence of integer representing genes in a chromosome, determines sequence of courses to be scheduled</a:t>
            </a:r>
          </a:p>
          <a:p>
            <a:pPr algn="ctr">
              <a:lnSpc>
                <a:spcPts val="5652"/>
              </a:lnSpc>
              <a:spcBef>
                <a:spcPct val="0"/>
              </a:spcBef>
            </a:pPr>
            <a:endParaRPr lang="en-US" sz="3000" dirty="0">
              <a:solidFill>
                <a:srgbClr val="000000"/>
              </a:solidFill>
              <a:latin typeface="Absolutely Sharp " panose="020B0604020202020204" charset="-128"/>
              <a:ea typeface="Absolutely Sharp " panose="020B0604020202020204" charset="-128"/>
            </a:endParaRPr>
          </a:p>
        </p:txBody>
      </p:sp>
      <p:sp>
        <p:nvSpPr>
          <p:cNvPr id="14" name="TextBox 14"/>
          <p:cNvSpPr txBox="1"/>
          <p:nvPr/>
        </p:nvSpPr>
        <p:spPr>
          <a:xfrm>
            <a:off x="6326785" y="4651819"/>
            <a:ext cx="5368903" cy="4588637"/>
          </a:xfrm>
          <a:prstGeom prst="rect">
            <a:avLst/>
          </a:prstGeom>
        </p:spPr>
        <p:txBody>
          <a:bodyPr lIns="0" tIns="0" rIns="0" bIns="0" rtlCol="0" anchor="t">
            <a:spAutoFit/>
          </a:bodyPr>
          <a:lstStyle/>
          <a:p>
            <a:pPr>
              <a:lnSpc>
                <a:spcPts val="5965"/>
              </a:lnSpc>
            </a:pPr>
            <a:r>
              <a:rPr lang="en-US" sz="3799" u="sng" dirty="0">
                <a:solidFill>
                  <a:srgbClr val="273384"/>
                </a:solidFill>
                <a:latin typeface="Absolutely Sharp " panose="020B0604020202020204" charset="-128"/>
                <a:ea typeface="Absolutely Sharp " panose="020B0604020202020204" charset="-128"/>
              </a:rPr>
              <a:t>Crossover and Mutation</a:t>
            </a:r>
          </a:p>
          <a:p>
            <a:pPr>
              <a:lnSpc>
                <a:spcPts val="4710"/>
              </a:lnSpc>
            </a:pPr>
            <a:r>
              <a:rPr lang="en-US" sz="3000" dirty="0">
                <a:solidFill>
                  <a:srgbClr val="000000"/>
                </a:solidFill>
                <a:latin typeface="Absolutely Sharp " panose="020B0604020202020204" charset="-128"/>
                <a:ea typeface="Absolutely Sharp " panose="020B0604020202020204" charset="-128"/>
              </a:rPr>
              <a:t>One-point crossover is performed on two parent chromosomes.</a:t>
            </a:r>
          </a:p>
          <a:p>
            <a:pPr>
              <a:lnSpc>
                <a:spcPts val="4710"/>
              </a:lnSpc>
            </a:pPr>
            <a:r>
              <a:rPr lang="en-US" sz="3000" dirty="0">
                <a:solidFill>
                  <a:srgbClr val="000000"/>
                </a:solidFill>
                <a:latin typeface="Absolutely Sharp " panose="020B0604020202020204" charset="-128"/>
                <a:ea typeface="Absolutely Sharp " panose="020B0604020202020204" charset="-128"/>
              </a:rPr>
              <a:t>And the chromosomes are mutated by swapping 2 genes.</a:t>
            </a:r>
          </a:p>
          <a:p>
            <a:pPr>
              <a:lnSpc>
                <a:spcPts val="5652"/>
              </a:lnSpc>
            </a:pPr>
            <a:endParaRPr lang="en-US" sz="3000" dirty="0">
              <a:solidFill>
                <a:srgbClr val="000000"/>
              </a:solidFill>
              <a:latin typeface="Absolutely Sharp " panose="020B0604020202020204" charset="-128"/>
              <a:ea typeface="Absolutely Sharp " panose="020B0604020202020204" charset="-128"/>
            </a:endParaRPr>
          </a:p>
          <a:p>
            <a:pPr>
              <a:lnSpc>
                <a:spcPts val="5652"/>
              </a:lnSpc>
              <a:spcBef>
                <a:spcPct val="0"/>
              </a:spcBef>
            </a:pPr>
            <a:endParaRPr lang="en-US" sz="3000" dirty="0">
              <a:solidFill>
                <a:srgbClr val="000000"/>
              </a:solidFill>
              <a:latin typeface="Absolutely Sharp " panose="020B0604020202020204" charset="-128"/>
              <a:ea typeface="Absolutely Sharp " panose="020B0604020202020204" charset="-128"/>
            </a:endParaRPr>
          </a:p>
        </p:txBody>
      </p:sp>
      <p:sp>
        <p:nvSpPr>
          <p:cNvPr id="15" name="TextBox 15"/>
          <p:cNvSpPr txBox="1"/>
          <p:nvPr/>
        </p:nvSpPr>
        <p:spPr>
          <a:xfrm>
            <a:off x="12474597" y="4650749"/>
            <a:ext cx="5368903" cy="4588637"/>
          </a:xfrm>
          <a:prstGeom prst="rect">
            <a:avLst/>
          </a:prstGeom>
        </p:spPr>
        <p:txBody>
          <a:bodyPr lIns="0" tIns="0" rIns="0" bIns="0" rtlCol="0" anchor="t">
            <a:spAutoFit/>
          </a:bodyPr>
          <a:lstStyle/>
          <a:p>
            <a:pPr>
              <a:lnSpc>
                <a:spcPts val="5965"/>
              </a:lnSpc>
            </a:pPr>
            <a:r>
              <a:rPr lang="en-US" sz="3799" u="sng" dirty="0">
                <a:solidFill>
                  <a:srgbClr val="273384"/>
                </a:solidFill>
                <a:latin typeface="Absolutely Sharp " panose="020B0604020202020204" charset="-128"/>
                <a:ea typeface="Absolutely Sharp " panose="020B0604020202020204" charset="-128"/>
              </a:rPr>
              <a:t>Fitness Evaluation</a:t>
            </a:r>
          </a:p>
          <a:p>
            <a:pPr>
              <a:lnSpc>
                <a:spcPts val="4710"/>
              </a:lnSpc>
            </a:pPr>
            <a:r>
              <a:rPr lang="en-US" sz="3000" dirty="0">
                <a:solidFill>
                  <a:srgbClr val="000000"/>
                </a:solidFill>
                <a:latin typeface="Absolutely Sharp " panose="020B0604020202020204" charset="-128"/>
                <a:ea typeface="Absolutely Sharp " panose="020B0604020202020204" charset="-128"/>
              </a:rPr>
              <a:t>Discover how a fitness function is used to evaluate the quality of candidate solutions.</a:t>
            </a:r>
          </a:p>
          <a:p>
            <a:pPr>
              <a:lnSpc>
                <a:spcPts val="4710"/>
              </a:lnSpc>
            </a:pPr>
            <a:endParaRPr lang="en-US" sz="3000" dirty="0">
              <a:solidFill>
                <a:srgbClr val="000000"/>
              </a:solidFill>
              <a:latin typeface="Absolutely Sharp " panose="020B0604020202020204" charset="-128"/>
              <a:ea typeface="Absolutely Sharp " panose="020B0604020202020204" charset="-128"/>
            </a:endParaRPr>
          </a:p>
          <a:p>
            <a:pPr>
              <a:lnSpc>
                <a:spcPts val="5652"/>
              </a:lnSpc>
            </a:pPr>
            <a:endParaRPr lang="en-US" sz="3000" dirty="0">
              <a:solidFill>
                <a:srgbClr val="000000"/>
              </a:solidFill>
              <a:latin typeface="Absolutely Sharp " panose="020B0604020202020204" charset="-128"/>
              <a:ea typeface="Absolutely Sharp " panose="020B0604020202020204" charset="-128"/>
            </a:endParaRPr>
          </a:p>
          <a:p>
            <a:pPr>
              <a:lnSpc>
                <a:spcPts val="5652"/>
              </a:lnSpc>
              <a:spcBef>
                <a:spcPct val="0"/>
              </a:spcBef>
            </a:pPr>
            <a:endParaRPr lang="en-US" sz="3000" dirty="0">
              <a:solidFill>
                <a:srgbClr val="000000"/>
              </a:solidFill>
              <a:latin typeface="Absolutely Sharp " panose="020B0604020202020204" charset="-128"/>
              <a:ea typeface="Absolutely Sharp " panose="020B060402020202020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9" name="TextBox 9"/>
          <p:cNvSpPr txBox="1"/>
          <p:nvPr/>
        </p:nvSpPr>
        <p:spPr>
          <a:xfrm>
            <a:off x="1028700" y="1142175"/>
            <a:ext cx="15315599" cy="8723832"/>
          </a:xfrm>
          <a:prstGeom prst="rect">
            <a:avLst/>
          </a:prstGeom>
        </p:spPr>
        <p:txBody>
          <a:bodyPr lIns="0" tIns="0" rIns="0" bIns="0" rtlCol="0" anchor="t">
            <a:spAutoFit/>
          </a:bodyPr>
          <a:lstStyle/>
          <a:p>
            <a:pPr>
              <a:lnSpc>
                <a:spcPts val="5764"/>
              </a:lnSpc>
            </a:pPr>
            <a:r>
              <a:rPr lang="en-US" sz="3671" u="sng" dirty="0">
                <a:solidFill>
                  <a:srgbClr val="273384"/>
                </a:solidFill>
                <a:latin typeface="Absolutely Sharp " panose="020B0604020202020204" charset="-128"/>
                <a:ea typeface="Absolutely Sharp " panose="020B0604020202020204" charset="-128"/>
              </a:rPr>
              <a:t>Chromosome (Timetable) :</a:t>
            </a:r>
          </a:p>
          <a:p>
            <a:pPr>
              <a:lnSpc>
                <a:spcPts val="5764"/>
              </a:lnSpc>
            </a:pPr>
            <a:r>
              <a:rPr lang="en-US" sz="3671" dirty="0">
                <a:solidFill>
                  <a:srgbClr val="000000"/>
                </a:solidFill>
                <a:latin typeface="Absolutely Sharp " panose="020B0604020202020204" charset="-128"/>
                <a:ea typeface="Absolutely Sharp " panose="020B0604020202020204" charset="-128"/>
              </a:rPr>
              <a:t>•Predicate:</a:t>
            </a:r>
            <a:r>
              <a:rPr lang="en-US" sz="3671" dirty="0">
                <a:solidFill>
                  <a:srgbClr val="FFFFFF"/>
                </a:solidFill>
                <a:latin typeface="Absolutely Sharp " panose="020B0604020202020204" charset="-128"/>
                <a:ea typeface="Absolutely Sharp " panose="020B0604020202020204" charset="-128"/>
              </a:rPr>
              <a:t> </a:t>
            </a:r>
            <a:r>
              <a:rPr lang="en-US" sz="3671" dirty="0">
                <a:solidFill>
                  <a:srgbClr val="7FAAD1"/>
                </a:solidFill>
                <a:latin typeface="Absolutely Sharp " panose="020B0604020202020204" charset="-128"/>
                <a:ea typeface="Absolutely Sharp " panose="020B0604020202020204" charset="-128"/>
              </a:rPr>
              <a:t>timetable(chromosome, day, hour, class, room)</a:t>
            </a:r>
          </a:p>
          <a:p>
            <a:pPr>
              <a:lnSpc>
                <a:spcPts val="5764"/>
              </a:lnSpc>
            </a:pPr>
            <a:r>
              <a:rPr lang="en-US" sz="3671" dirty="0">
                <a:solidFill>
                  <a:srgbClr val="000000"/>
                </a:solidFill>
                <a:latin typeface="Absolutely Sharp " panose="020B0604020202020204" charset="-128"/>
                <a:ea typeface="Absolutely Sharp " panose="020B0604020202020204" charset="-128"/>
              </a:rPr>
              <a:t>•Description: Indicates whether a particular class is scheduled in a specific room at a given day and hour in the timetable.</a:t>
            </a:r>
          </a:p>
          <a:p>
            <a:pPr>
              <a:lnSpc>
                <a:spcPts val="5764"/>
              </a:lnSpc>
            </a:pPr>
            <a:r>
              <a:rPr lang="en-US" sz="3671" dirty="0">
                <a:solidFill>
                  <a:srgbClr val="000000"/>
                </a:solidFill>
                <a:latin typeface="Absolutely Sharp " panose="020B0604020202020204" charset="-128"/>
                <a:ea typeface="Absolutely Sharp " panose="020B0604020202020204" charset="-128"/>
              </a:rPr>
              <a:t>•Example: </a:t>
            </a:r>
          </a:p>
          <a:p>
            <a:pPr>
              <a:lnSpc>
                <a:spcPts val="5764"/>
              </a:lnSpc>
            </a:pPr>
            <a:r>
              <a:rPr lang="en-US" sz="3671" dirty="0">
                <a:solidFill>
                  <a:srgbClr val="7FAAD1"/>
                </a:solidFill>
                <a:latin typeface="Absolutely Sharp " panose="020B0604020202020204" charset="-128"/>
                <a:ea typeface="Absolutely Sharp " panose="020B0604020202020204" charset="-128"/>
              </a:rPr>
              <a:t> timetable(chromosome, d1, h1, c1, </a:t>
            </a:r>
            <a:r>
              <a:rPr lang="en-US" sz="3671" dirty="0" err="1">
                <a:solidFill>
                  <a:srgbClr val="7FAAD1"/>
                </a:solidFill>
                <a:latin typeface="Absolutely Sharp " panose="020B0604020202020204" charset="-128"/>
                <a:ea typeface="Absolutely Sharp " panose="020B0604020202020204" charset="-128"/>
              </a:rPr>
              <a:t>room_A</a:t>
            </a:r>
            <a:r>
              <a:rPr lang="en-US" sz="3671" dirty="0">
                <a:solidFill>
                  <a:srgbClr val="7FAAD1"/>
                </a:solidFill>
                <a:latin typeface="Absolutely Sharp " panose="020B0604020202020204" charset="-128"/>
                <a:ea typeface="Absolutely Sharp " panose="020B0604020202020204" charset="-128"/>
              </a:rPr>
              <a:t>) = 1</a:t>
            </a:r>
            <a:r>
              <a:rPr lang="en-US" sz="3671" dirty="0">
                <a:solidFill>
                  <a:srgbClr val="000000"/>
                </a:solidFill>
                <a:latin typeface="Absolutely Sharp " panose="020B0604020202020204" charset="-128"/>
                <a:ea typeface="Absolutely Sharp " panose="020B0604020202020204" charset="-128"/>
              </a:rPr>
              <a:t> means that on day 1, hour 1, class 1 is scheduled in room A.</a:t>
            </a:r>
          </a:p>
          <a:p>
            <a:pPr>
              <a:lnSpc>
                <a:spcPts val="5764"/>
              </a:lnSpc>
            </a:pPr>
            <a:r>
              <a:rPr lang="en-US" sz="3671" u="sng" dirty="0">
                <a:solidFill>
                  <a:srgbClr val="273384"/>
                </a:solidFill>
                <a:latin typeface="Absolutely Sharp " panose="020B0604020202020204" charset="-128"/>
                <a:ea typeface="Absolutely Sharp " panose="020B0604020202020204" charset="-128"/>
              </a:rPr>
              <a:t>Available Rooms :</a:t>
            </a:r>
          </a:p>
          <a:p>
            <a:pPr>
              <a:lnSpc>
                <a:spcPts val="5764"/>
              </a:lnSpc>
            </a:pPr>
            <a:r>
              <a:rPr lang="en-US" sz="3671" dirty="0">
                <a:solidFill>
                  <a:srgbClr val="000000"/>
                </a:solidFill>
                <a:latin typeface="Absolutely Sharp " panose="020B0604020202020204" charset="-128"/>
                <a:ea typeface="Absolutely Sharp " panose="020B0604020202020204" charset="-128"/>
              </a:rPr>
              <a:t>•Predicate: </a:t>
            </a:r>
            <a:r>
              <a:rPr lang="en-US" sz="3671" dirty="0" err="1">
                <a:solidFill>
                  <a:srgbClr val="7FAAD1"/>
                </a:solidFill>
                <a:latin typeface="Absolutely Sharp " panose="020B0604020202020204" charset="-128"/>
                <a:ea typeface="Absolutely Sharp " panose="020B0604020202020204" charset="-128"/>
              </a:rPr>
              <a:t>room_available</a:t>
            </a:r>
            <a:r>
              <a:rPr lang="en-US" sz="3671" dirty="0">
                <a:solidFill>
                  <a:srgbClr val="7FAAD1"/>
                </a:solidFill>
                <a:latin typeface="Absolutely Sharp " panose="020B0604020202020204" charset="-128"/>
                <a:ea typeface="Absolutely Sharp " panose="020B0604020202020204" charset="-128"/>
              </a:rPr>
              <a:t>(day, hour, room)</a:t>
            </a:r>
          </a:p>
          <a:p>
            <a:pPr>
              <a:lnSpc>
                <a:spcPts val="5764"/>
              </a:lnSpc>
            </a:pPr>
            <a:r>
              <a:rPr lang="en-US" sz="3671" dirty="0">
                <a:solidFill>
                  <a:srgbClr val="000000"/>
                </a:solidFill>
                <a:latin typeface="Absolutely Sharp " panose="020B0604020202020204" charset="-128"/>
                <a:ea typeface="Absolutely Sharp " panose="020B0604020202020204" charset="-128"/>
              </a:rPr>
              <a:t>•Description: Indicates whether a room is available at the specified day and hour.</a:t>
            </a:r>
          </a:p>
          <a:p>
            <a:pPr>
              <a:lnSpc>
                <a:spcPts val="5764"/>
              </a:lnSpc>
              <a:spcBef>
                <a:spcPct val="0"/>
              </a:spcBef>
            </a:pPr>
            <a:r>
              <a:rPr lang="en-US" sz="3671" dirty="0">
                <a:solidFill>
                  <a:srgbClr val="000000"/>
                </a:solidFill>
                <a:latin typeface="Absolutely Sharp " panose="020B0604020202020204" charset="-128"/>
                <a:ea typeface="Absolutely Sharp " panose="020B0604020202020204" charset="-128"/>
              </a:rPr>
              <a:t>•Example: </a:t>
            </a:r>
            <a:r>
              <a:rPr lang="en-US" sz="3671" dirty="0" err="1">
                <a:solidFill>
                  <a:srgbClr val="7FAAD1"/>
                </a:solidFill>
                <a:latin typeface="Absolutely Sharp " panose="020B0604020202020204" charset="-128"/>
                <a:ea typeface="Absolutely Sharp " panose="020B0604020202020204" charset="-128"/>
              </a:rPr>
              <a:t>room_available</a:t>
            </a:r>
            <a:r>
              <a:rPr lang="en-US" sz="3671" dirty="0">
                <a:solidFill>
                  <a:srgbClr val="7FAAD1"/>
                </a:solidFill>
                <a:latin typeface="Absolutely Sharp " panose="020B0604020202020204" charset="-128"/>
                <a:ea typeface="Absolutely Sharp " panose="020B0604020202020204" charset="-128"/>
              </a:rPr>
              <a:t>(d1, h1, </a:t>
            </a:r>
            <a:r>
              <a:rPr lang="en-US" sz="3671" dirty="0" err="1">
                <a:solidFill>
                  <a:srgbClr val="7FAAD1"/>
                </a:solidFill>
                <a:latin typeface="Absolutely Sharp " panose="020B0604020202020204" charset="-128"/>
                <a:ea typeface="Absolutely Sharp " panose="020B0604020202020204" charset="-128"/>
              </a:rPr>
              <a:t>room_A</a:t>
            </a:r>
            <a:r>
              <a:rPr lang="en-US" sz="3671" dirty="0">
                <a:solidFill>
                  <a:srgbClr val="7FAAD1"/>
                </a:solidFill>
                <a:latin typeface="Absolutely Sharp " panose="020B0604020202020204" charset="-128"/>
                <a:ea typeface="Absolutely Sharp " panose="020B0604020202020204" charset="-128"/>
              </a:rPr>
              <a:t>) = 0 </a:t>
            </a:r>
            <a:r>
              <a:rPr lang="en-US" sz="3671" dirty="0">
                <a:solidFill>
                  <a:srgbClr val="000000"/>
                </a:solidFill>
                <a:latin typeface="Absolutely Sharp " panose="020B0604020202020204" charset="-128"/>
                <a:ea typeface="Absolutely Sharp " panose="020B0604020202020204" charset="-128"/>
              </a:rPr>
              <a:t>means that room A is not available on day 1, hour 1.</a:t>
            </a:r>
          </a:p>
        </p:txBody>
      </p:sp>
      <p:sp>
        <p:nvSpPr>
          <p:cNvPr id="10" name="TextBox 10"/>
          <p:cNvSpPr txBox="1"/>
          <p:nvPr/>
        </p:nvSpPr>
        <p:spPr>
          <a:xfrm>
            <a:off x="3593107" y="-389065"/>
            <a:ext cx="11696196" cy="1855186"/>
          </a:xfrm>
          <a:prstGeom prst="rect">
            <a:avLst/>
          </a:prstGeom>
        </p:spPr>
        <p:txBody>
          <a:bodyPr lIns="0" tIns="0" rIns="0" bIns="0" rtlCol="0" anchor="t">
            <a:spAutoFit/>
          </a:bodyPr>
          <a:lstStyle/>
          <a:p>
            <a:pPr algn="ctr">
              <a:lnSpc>
                <a:spcPts val="14146"/>
              </a:lnSpc>
              <a:spcBef>
                <a:spcPct val="0"/>
              </a:spcBef>
            </a:pPr>
            <a:r>
              <a:rPr lang="en-US" sz="9010">
                <a:solidFill>
                  <a:srgbClr val="273384"/>
                </a:solidFill>
                <a:latin typeface="Alice's Cake Shop"/>
              </a:rPr>
              <a:t>Constraints in Predicate Logic form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9" name="TextBox 9"/>
          <p:cNvSpPr txBox="1"/>
          <p:nvPr/>
        </p:nvSpPr>
        <p:spPr>
          <a:xfrm>
            <a:off x="1359523" y="1142175"/>
            <a:ext cx="14903776" cy="8841331"/>
          </a:xfrm>
          <a:prstGeom prst="rect">
            <a:avLst/>
          </a:prstGeom>
        </p:spPr>
        <p:txBody>
          <a:bodyPr lIns="0" tIns="0" rIns="0" bIns="0" rtlCol="0" anchor="t">
            <a:spAutoFit/>
          </a:bodyPr>
          <a:lstStyle/>
          <a:p>
            <a:pPr>
              <a:lnSpc>
                <a:spcPts val="5764"/>
              </a:lnSpc>
            </a:pPr>
            <a:r>
              <a:rPr lang="en-US" sz="3671" dirty="0">
                <a:solidFill>
                  <a:srgbClr val="000000"/>
                </a:solidFill>
                <a:latin typeface="Absolutely Sharp " panose="020B0604020202020204" charset="-128"/>
                <a:ea typeface="Absolutely Sharp " panose="020B0604020202020204" charset="-128"/>
              </a:rPr>
              <a:t>Entropy is calculated as:</a:t>
            </a:r>
          </a:p>
          <a:p>
            <a:pPr>
              <a:lnSpc>
                <a:spcPts val="5764"/>
              </a:lnSpc>
            </a:pPr>
            <a:r>
              <a:rPr lang="en-US" sz="3671" dirty="0">
                <a:solidFill>
                  <a:srgbClr val="000000"/>
                </a:solidFill>
                <a:latin typeface="Absolutely Sharp " panose="020B0604020202020204" charset="-128"/>
                <a:ea typeface="Absolutely Sharp " panose="020B0604020202020204" charset="-128"/>
              </a:rPr>
              <a:t>→ If multiple classes of the same course are allocated in the same day, then entropy is 1 else 0.</a:t>
            </a:r>
          </a:p>
          <a:p>
            <a:pPr>
              <a:lnSpc>
                <a:spcPts val="5764"/>
              </a:lnSpc>
            </a:pPr>
            <a:r>
              <a:rPr lang="en-US" sz="3671" dirty="0">
                <a:solidFill>
                  <a:srgbClr val="000000"/>
                </a:solidFill>
                <a:latin typeface="Absolutely Sharp " panose="020B0604020202020204" charset="-128"/>
                <a:ea typeface="Absolutely Sharp " panose="020B0604020202020204" charset="-128"/>
              </a:rPr>
              <a:t>Fitness is calculated as: fitness= (No. of scheduled units/Total no of units)​−∑ </a:t>
            </a:r>
            <a:r>
              <a:rPr lang="en-US" sz="3671" dirty="0" err="1">
                <a:solidFill>
                  <a:srgbClr val="000000"/>
                </a:solidFill>
                <a:latin typeface="Absolutely Sharp " panose="020B0604020202020204" charset="-128"/>
                <a:ea typeface="Absolutely Sharp " panose="020B0604020202020204" charset="-128"/>
              </a:rPr>
              <a:t>i</a:t>
            </a:r>
            <a:r>
              <a:rPr lang="en-US" sz="3671" dirty="0">
                <a:solidFill>
                  <a:srgbClr val="000000"/>
                </a:solidFill>
                <a:latin typeface="Absolutely Sharp " panose="020B0604020202020204" charset="-128"/>
                <a:ea typeface="Absolutely Sharp " panose="020B0604020202020204" charset="-128"/>
              </a:rPr>
              <a:t>=1 to N</a:t>
            </a:r>
          </a:p>
          <a:p>
            <a:pPr>
              <a:lnSpc>
                <a:spcPts val="5764"/>
              </a:lnSpc>
            </a:pPr>
            <a:r>
              <a:rPr lang="en-US" sz="3671" dirty="0">
                <a:solidFill>
                  <a:srgbClr val="000000"/>
                </a:solidFill>
                <a:latin typeface="Absolutely Sharp " panose="020B0604020202020204" charset="-128"/>
                <a:ea typeface="Absolutely Sharp " panose="020B0604020202020204" charset="-128"/>
              </a:rPr>
              <a:t>([entropy(</a:t>
            </a:r>
            <a:r>
              <a:rPr lang="en-US" sz="3671" dirty="0" err="1">
                <a:solidFill>
                  <a:srgbClr val="000000"/>
                </a:solidFill>
                <a:latin typeface="Absolutely Sharp " panose="020B0604020202020204" charset="-128"/>
                <a:ea typeface="Absolutely Sharp " panose="020B0604020202020204" charset="-128"/>
              </a:rPr>
              <a:t>i</a:t>
            </a:r>
            <a:r>
              <a:rPr lang="en-US" sz="3671" dirty="0">
                <a:solidFill>
                  <a:srgbClr val="000000"/>
                </a:solidFill>
                <a:latin typeface="Absolutely Sharp " panose="020B0604020202020204" charset="-128"/>
                <a:ea typeface="Absolutely Sharp " panose="020B0604020202020204" charset="-128"/>
              </a:rPr>
              <a:t>)/N]​​×0.2)</a:t>
            </a:r>
          </a:p>
          <a:p>
            <a:pPr>
              <a:lnSpc>
                <a:spcPts val="5764"/>
              </a:lnSpc>
            </a:pPr>
            <a:r>
              <a:rPr lang="en-US" sz="3671" dirty="0">
                <a:solidFill>
                  <a:srgbClr val="000000"/>
                </a:solidFill>
                <a:latin typeface="Absolutely Sharp " panose="020B0604020202020204" charset="-128"/>
                <a:ea typeface="Absolutely Sharp " panose="020B0604020202020204" charset="-128"/>
              </a:rPr>
              <a:t>where:</a:t>
            </a:r>
          </a:p>
          <a:p>
            <a:pPr>
              <a:lnSpc>
                <a:spcPts val="5764"/>
              </a:lnSpc>
            </a:pPr>
            <a:r>
              <a:rPr lang="en-US" sz="3671" dirty="0">
                <a:solidFill>
                  <a:srgbClr val="000000"/>
                </a:solidFill>
                <a:latin typeface="Absolutely Sharp " panose="020B0604020202020204" charset="-128"/>
                <a:ea typeface="Absolutely Sharp " panose="020B0604020202020204" charset="-128"/>
              </a:rPr>
              <a:t>•N is the total number of classes.</a:t>
            </a:r>
          </a:p>
          <a:p>
            <a:pPr>
              <a:lnSpc>
                <a:spcPts val="5764"/>
              </a:lnSpc>
            </a:pPr>
            <a:r>
              <a:rPr lang="en-US" sz="3671" dirty="0">
                <a:solidFill>
                  <a:srgbClr val="000000"/>
                </a:solidFill>
                <a:latin typeface="Absolutely Sharp " panose="020B0604020202020204" charset="-128"/>
                <a:ea typeface="Absolutely Sharp " panose="020B0604020202020204" charset="-128"/>
              </a:rPr>
              <a:t>•number of scheduled units number of scheduled units is the total number of units that have been scheduled in the timetable.</a:t>
            </a:r>
          </a:p>
          <a:p>
            <a:pPr>
              <a:lnSpc>
                <a:spcPts val="5764"/>
              </a:lnSpc>
            </a:pPr>
            <a:r>
              <a:rPr lang="en-US" sz="3671" dirty="0">
                <a:solidFill>
                  <a:srgbClr val="000000"/>
                </a:solidFill>
                <a:latin typeface="Absolutely Sharp " panose="020B0604020202020204" charset="-128"/>
                <a:ea typeface="Absolutely Sharp " panose="020B0604020202020204" charset="-128"/>
              </a:rPr>
              <a:t>•total number of units total number of units is the total number of units that need to be scheduled for all classes.</a:t>
            </a:r>
          </a:p>
          <a:p>
            <a:pPr>
              <a:lnSpc>
                <a:spcPts val="5764"/>
              </a:lnSpc>
              <a:spcBef>
                <a:spcPct val="0"/>
              </a:spcBef>
            </a:pPr>
            <a:r>
              <a:rPr lang="en-US" sz="3671" dirty="0">
                <a:solidFill>
                  <a:srgbClr val="000000"/>
                </a:solidFill>
                <a:latin typeface="Absolutely Sharp " panose="020B0604020202020204" charset="-128"/>
                <a:ea typeface="Absolutely Sharp " panose="020B0604020202020204" charset="-128"/>
              </a:rPr>
              <a:t>•entropyᵢ​ is the entropy of the distribution of units per day for the </a:t>
            </a:r>
            <a:r>
              <a:rPr lang="en-US" sz="3671" dirty="0" err="1">
                <a:solidFill>
                  <a:srgbClr val="000000"/>
                </a:solidFill>
                <a:latin typeface="Absolutely Sharp " panose="020B0604020202020204" charset="-128"/>
                <a:ea typeface="Absolutely Sharp " panose="020B0604020202020204" charset="-128"/>
              </a:rPr>
              <a:t>i-th</a:t>
            </a:r>
            <a:r>
              <a:rPr lang="en-US" sz="3671" dirty="0">
                <a:solidFill>
                  <a:srgbClr val="000000"/>
                </a:solidFill>
                <a:latin typeface="Absolutely Sharp " panose="020B0604020202020204" charset="-128"/>
                <a:ea typeface="Absolutely Sharp " panose="020B0604020202020204" charset="-128"/>
              </a:rPr>
              <a:t> class.</a:t>
            </a:r>
          </a:p>
        </p:txBody>
      </p:sp>
      <p:sp>
        <p:nvSpPr>
          <p:cNvPr id="10" name="TextBox 10"/>
          <p:cNvSpPr txBox="1"/>
          <p:nvPr/>
        </p:nvSpPr>
        <p:spPr>
          <a:xfrm>
            <a:off x="515107" y="-389065"/>
            <a:ext cx="16785023" cy="1855186"/>
          </a:xfrm>
          <a:prstGeom prst="rect">
            <a:avLst/>
          </a:prstGeom>
        </p:spPr>
        <p:txBody>
          <a:bodyPr lIns="0" tIns="0" rIns="0" bIns="0" rtlCol="0" anchor="t">
            <a:spAutoFit/>
          </a:bodyPr>
          <a:lstStyle/>
          <a:p>
            <a:pPr algn="ctr">
              <a:lnSpc>
                <a:spcPts val="14146"/>
              </a:lnSpc>
              <a:spcBef>
                <a:spcPct val="0"/>
              </a:spcBef>
            </a:pPr>
            <a:r>
              <a:rPr lang="en-US" sz="9010">
                <a:solidFill>
                  <a:srgbClr val="273384"/>
                </a:solidFill>
                <a:latin typeface="Alice's Cake Shop"/>
              </a:rPr>
              <a:t>Mathematical Statements/Formulae Used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143347">
            <a:off x="2104989" y="9087857"/>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769517">
            <a:off x="-3522076" y="5012423"/>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4" name="Freeform 4"/>
          <p:cNvSpPr/>
          <p:nvPr/>
        </p:nvSpPr>
        <p:spPr>
          <a:xfrm>
            <a:off x="-1854116" y="5018944"/>
            <a:ext cx="5566488" cy="6189284"/>
          </a:xfrm>
          <a:custGeom>
            <a:avLst/>
            <a:gdLst/>
            <a:ahLst/>
            <a:cxnLst/>
            <a:rect l="l" t="t" r="r" b="b"/>
            <a:pathLst>
              <a:path w="5566488" h="6189284">
                <a:moveTo>
                  <a:pt x="0" y="0"/>
                </a:moveTo>
                <a:lnTo>
                  <a:pt x="5566487" y="0"/>
                </a:lnTo>
                <a:lnTo>
                  <a:pt x="5566487" y="6189285"/>
                </a:lnTo>
                <a:lnTo>
                  <a:pt x="0" y="6189285"/>
                </a:lnTo>
                <a:lnTo>
                  <a:pt x="0" y="0"/>
                </a:lnTo>
                <a:close/>
              </a:path>
            </a:pathLst>
          </a:custGeom>
          <a:blipFill>
            <a:blip r:embed="rId5"/>
            <a:stretch>
              <a:fillRect/>
            </a:stretch>
          </a:blipFill>
        </p:spPr>
      </p:sp>
      <p:grpSp>
        <p:nvGrpSpPr>
          <p:cNvPr id="5" name="Group 5"/>
          <p:cNvGrpSpPr/>
          <p:nvPr/>
        </p:nvGrpSpPr>
        <p:grpSpPr>
          <a:xfrm>
            <a:off x="322234" y="1028700"/>
            <a:ext cx="14590981" cy="2677159"/>
            <a:chOff x="0" y="0"/>
            <a:chExt cx="13496079" cy="2476266"/>
          </a:xfrm>
        </p:grpSpPr>
        <p:sp>
          <p:nvSpPr>
            <p:cNvPr id="6" name="Freeform 6"/>
            <p:cNvSpPr/>
            <p:nvPr/>
          </p:nvSpPr>
          <p:spPr>
            <a:xfrm>
              <a:off x="0" y="0"/>
              <a:ext cx="13496079" cy="2476266"/>
            </a:xfrm>
            <a:custGeom>
              <a:avLst/>
              <a:gdLst/>
              <a:ahLst/>
              <a:cxnLst/>
              <a:rect l="l" t="t" r="r" b="b"/>
              <a:pathLst>
                <a:path w="13496079" h="2476266">
                  <a:moveTo>
                    <a:pt x="13371619" y="2476266"/>
                  </a:moveTo>
                  <a:lnTo>
                    <a:pt x="124460" y="2476266"/>
                  </a:lnTo>
                  <a:cubicBezTo>
                    <a:pt x="55880" y="2476266"/>
                    <a:pt x="0" y="2420386"/>
                    <a:pt x="0" y="2351805"/>
                  </a:cubicBezTo>
                  <a:lnTo>
                    <a:pt x="0" y="124460"/>
                  </a:lnTo>
                  <a:cubicBezTo>
                    <a:pt x="0" y="55880"/>
                    <a:pt x="55880" y="0"/>
                    <a:pt x="124460" y="0"/>
                  </a:cubicBezTo>
                  <a:lnTo>
                    <a:pt x="13371619" y="0"/>
                  </a:lnTo>
                  <a:cubicBezTo>
                    <a:pt x="13440200" y="0"/>
                    <a:pt x="13496079" y="55880"/>
                    <a:pt x="13496079" y="124460"/>
                  </a:cubicBezTo>
                  <a:lnTo>
                    <a:pt x="13496079" y="2351806"/>
                  </a:lnTo>
                  <a:cubicBezTo>
                    <a:pt x="13496079" y="2420386"/>
                    <a:pt x="13440200" y="2476266"/>
                    <a:pt x="13371619" y="2476266"/>
                  </a:cubicBezTo>
                  <a:close/>
                </a:path>
              </a:pathLst>
            </a:custGeom>
            <a:solidFill>
              <a:srgbClr val="D5E7F5"/>
            </a:solidFill>
          </p:spPr>
        </p:sp>
      </p:grpSp>
      <p:sp>
        <p:nvSpPr>
          <p:cNvPr id="7" name="Freeform 7"/>
          <p:cNvSpPr/>
          <p:nvPr/>
        </p:nvSpPr>
        <p:spPr>
          <a:xfrm rot="-9143347">
            <a:off x="10281097" y="-2518106"/>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635208">
            <a:off x="13989562" y="-2748198"/>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9" name="Freeform 9"/>
          <p:cNvSpPr/>
          <p:nvPr/>
        </p:nvSpPr>
        <p:spPr>
          <a:xfrm rot="1802367">
            <a:off x="12113412" y="7647789"/>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grpSp>
        <p:nvGrpSpPr>
          <p:cNvPr id="10" name="Group 10"/>
          <p:cNvGrpSpPr/>
          <p:nvPr/>
        </p:nvGrpSpPr>
        <p:grpSpPr>
          <a:xfrm>
            <a:off x="3515635" y="3832762"/>
            <a:ext cx="2866016" cy="2179925"/>
            <a:chOff x="0" y="0"/>
            <a:chExt cx="2650951" cy="2016345"/>
          </a:xfrm>
        </p:grpSpPr>
        <p:sp>
          <p:nvSpPr>
            <p:cNvPr id="11" name="Freeform 11"/>
            <p:cNvSpPr/>
            <p:nvPr/>
          </p:nvSpPr>
          <p:spPr>
            <a:xfrm>
              <a:off x="0" y="0"/>
              <a:ext cx="2650951" cy="2016345"/>
            </a:xfrm>
            <a:custGeom>
              <a:avLst/>
              <a:gdLst/>
              <a:ahLst/>
              <a:cxnLst/>
              <a:rect l="l" t="t" r="r" b="b"/>
              <a:pathLst>
                <a:path w="2650951" h="2016345">
                  <a:moveTo>
                    <a:pt x="2526491" y="2016345"/>
                  </a:moveTo>
                  <a:lnTo>
                    <a:pt x="124460" y="2016345"/>
                  </a:lnTo>
                  <a:cubicBezTo>
                    <a:pt x="55880" y="2016345"/>
                    <a:pt x="0" y="1960465"/>
                    <a:pt x="0" y="1891885"/>
                  </a:cubicBezTo>
                  <a:lnTo>
                    <a:pt x="0" y="124460"/>
                  </a:lnTo>
                  <a:cubicBezTo>
                    <a:pt x="0" y="55880"/>
                    <a:pt x="55880" y="0"/>
                    <a:pt x="124460" y="0"/>
                  </a:cubicBezTo>
                  <a:lnTo>
                    <a:pt x="2526491" y="0"/>
                  </a:lnTo>
                  <a:cubicBezTo>
                    <a:pt x="2595071" y="0"/>
                    <a:pt x="2650951" y="55880"/>
                    <a:pt x="2650951" y="124460"/>
                  </a:cubicBezTo>
                  <a:lnTo>
                    <a:pt x="2650951" y="1891885"/>
                  </a:lnTo>
                  <a:cubicBezTo>
                    <a:pt x="2650951" y="1960465"/>
                    <a:pt x="2595071" y="2016345"/>
                    <a:pt x="2526491" y="2016345"/>
                  </a:cubicBezTo>
                  <a:close/>
                </a:path>
              </a:pathLst>
            </a:custGeom>
            <a:solidFill>
              <a:srgbClr val="D5E7F5"/>
            </a:solidFill>
          </p:spPr>
        </p:sp>
      </p:grpSp>
      <p:sp>
        <p:nvSpPr>
          <p:cNvPr id="12" name="Freeform 12"/>
          <p:cNvSpPr/>
          <p:nvPr/>
        </p:nvSpPr>
        <p:spPr>
          <a:xfrm rot="2471251">
            <a:off x="14638494" y="-2333654"/>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sp>
        <p:nvSpPr>
          <p:cNvPr id="13" name="TextBox 13"/>
          <p:cNvSpPr txBox="1"/>
          <p:nvPr/>
        </p:nvSpPr>
        <p:spPr>
          <a:xfrm>
            <a:off x="7617725" y="8571018"/>
            <a:ext cx="15474172" cy="1562100"/>
          </a:xfrm>
          <a:prstGeom prst="rect">
            <a:avLst/>
          </a:prstGeom>
        </p:spPr>
        <p:txBody>
          <a:bodyPr lIns="0" tIns="0" rIns="0" bIns="0" rtlCol="0" anchor="t">
            <a:spAutoFit/>
          </a:bodyPr>
          <a:lstStyle/>
          <a:p>
            <a:pPr marL="0" lvl="0" indent="0" algn="ctr">
              <a:lnSpc>
                <a:spcPts val="10919"/>
              </a:lnSpc>
              <a:spcBef>
                <a:spcPct val="0"/>
              </a:spcBef>
            </a:pPr>
            <a:r>
              <a:rPr lang="en-US" sz="9099">
                <a:solidFill>
                  <a:srgbClr val="273384"/>
                </a:solidFill>
                <a:latin typeface="Alice's Cake Shop"/>
              </a:rPr>
              <a:t>ALGORITHM</a:t>
            </a:r>
          </a:p>
        </p:txBody>
      </p:sp>
      <p:sp>
        <p:nvSpPr>
          <p:cNvPr id="14" name="TextBox 14"/>
          <p:cNvSpPr txBox="1"/>
          <p:nvPr/>
        </p:nvSpPr>
        <p:spPr>
          <a:xfrm>
            <a:off x="451638" y="1626643"/>
            <a:ext cx="13548419" cy="2388709"/>
          </a:xfrm>
          <a:prstGeom prst="rect">
            <a:avLst/>
          </a:prstGeom>
        </p:spPr>
        <p:txBody>
          <a:bodyPr lIns="0" tIns="0" rIns="0" bIns="0" rtlCol="0" anchor="t">
            <a:spAutoFit/>
          </a:bodyPr>
          <a:lstStyle/>
          <a:p>
            <a:pPr>
              <a:lnSpc>
                <a:spcPts val="3668"/>
              </a:lnSpc>
            </a:pPr>
            <a:r>
              <a:rPr lang="en-US" sz="2821">
                <a:solidFill>
                  <a:srgbClr val="000000"/>
                </a:solidFill>
                <a:latin typeface="Absolutely Sharp "/>
              </a:rPr>
              <a:t>Population formulation/ encoding process: formulate initial population</a:t>
            </a:r>
          </a:p>
          <a:p>
            <a:pPr>
              <a:lnSpc>
                <a:spcPts val="3668"/>
              </a:lnSpc>
            </a:pPr>
            <a:r>
              <a:rPr lang="en-US" sz="2821">
                <a:solidFill>
                  <a:srgbClr val="000000"/>
                </a:solidFill>
                <a:latin typeface="Absolutely Sharp "/>
              </a:rPr>
              <a:t>  Here, in the first step a population having P chromosomes called individuals is generated by pseudo random </a:t>
            </a:r>
          </a:p>
          <a:p>
            <a:pPr>
              <a:lnSpc>
                <a:spcPts val="3668"/>
              </a:lnSpc>
            </a:pPr>
            <a:r>
              <a:rPr lang="en-US" sz="2821">
                <a:solidFill>
                  <a:srgbClr val="000000"/>
                </a:solidFill>
                <a:latin typeface="Absolutely Sharp "/>
              </a:rPr>
              <a:t>generators whose individuals represent a feasible solution. This is a representation of solution vector in a </a:t>
            </a:r>
          </a:p>
          <a:p>
            <a:pPr>
              <a:lnSpc>
                <a:spcPts val="3668"/>
              </a:lnSpc>
            </a:pPr>
            <a:r>
              <a:rPr lang="en-US" sz="2821">
                <a:solidFill>
                  <a:srgbClr val="000000"/>
                </a:solidFill>
                <a:latin typeface="Absolutely Sharp "/>
              </a:rPr>
              <a:t>solution space and is called initial solution.</a:t>
            </a:r>
          </a:p>
          <a:p>
            <a:pPr marL="0" lvl="0" indent="0" algn="l">
              <a:lnSpc>
                <a:spcPts val="3668"/>
              </a:lnSpc>
              <a:spcBef>
                <a:spcPct val="0"/>
              </a:spcBef>
            </a:pPr>
            <a:endParaRPr lang="en-US" sz="2821">
              <a:solidFill>
                <a:srgbClr val="000000"/>
              </a:solidFill>
              <a:latin typeface="Absolutely Sharp "/>
            </a:endParaRPr>
          </a:p>
        </p:txBody>
      </p:sp>
      <p:grpSp>
        <p:nvGrpSpPr>
          <p:cNvPr id="15" name="Group 15"/>
          <p:cNvGrpSpPr/>
          <p:nvPr/>
        </p:nvGrpSpPr>
        <p:grpSpPr>
          <a:xfrm>
            <a:off x="322234" y="3886834"/>
            <a:ext cx="2715079" cy="2179925"/>
            <a:chOff x="0" y="0"/>
            <a:chExt cx="2511340" cy="2016345"/>
          </a:xfrm>
        </p:grpSpPr>
        <p:sp>
          <p:nvSpPr>
            <p:cNvPr id="16" name="Freeform 16"/>
            <p:cNvSpPr/>
            <p:nvPr/>
          </p:nvSpPr>
          <p:spPr>
            <a:xfrm>
              <a:off x="0" y="0"/>
              <a:ext cx="2511341" cy="2016345"/>
            </a:xfrm>
            <a:custGeom>
              <a:avLst/>
              <a:gdLst/>
              <a:ahLst/>
              <a:cxnLst/>
              <a:rect l="l" t="t" r="r" b="b"/>
              <a:pathLst>
                <a:path w="2511341" h="2016345">
                  <a:moveTo>
                    <a:pt x="2386880" y="2016345"/>
                  </a:moveTo>
                  <a:lnTo>
                    <a:pt x="124460" y="2016345"/>
                  </a:lnTo>
                  <a:cubicBezTo>
                    <a:pt x="55880" y="2016345"/>
                    <a:pt x="0" y="1960465"/>
                    <a:pt x="0" y="1891885"/>
                  </a:cubicBezTo>
                  <a:lnTo>
                    <a:pt x="0" y="124460"/>
                  </a:lnTo>
                  <a:cubicBezTo>
                    <a:pt x="0" y="55880"/>
                    <a:pt x="55880" y="0"/>
                    <a:pt x="124460" y="0"/>
                  </a:cubicBezTo>
                  <a:lnTo>
                    <a:pt x="2386880" y="0"/>
                  </a:lnTo>
                  <a:cubicBezTo>
                    <a:pt x="2455460" y="0"/>
                    <a:pt x="2511341" y="55880"/>
                    <a:pt x="2511341" y="124460"/>
                  </a:cubicBezTo>
                  <a:lnTo>
                    <a:pt x="2511341" y="1891885"/>
                  </a:lnTo>
                  <a:cubicBezTo>
                    <a:pt x="2511341" y="1960465"/>
                    <a:pt x="2455460" y="2016345"/>
                    <a:pt x="2386880" y="2016345"/>
                  </a:cubicBezTo>
                  <a:close/>
                </a:path>
              </a:pathLst>
            </a:custGeom>
            <a:solidFill>
              <a:srgbClr val="D5E7F5"/>
            </a:solidFill>
          </p:spPr>
        </p:sp>
      </p:grpSp>
      <p:grpSp>
        <p:nvGrpSpPr>
          <p:cNvPr id="17" name="Group 17"/>
          <p:cNvGrpSpPr/>
          <p:nvPr/>
        </p:nvGrpSpPr>
        <p:grpSpPr>
          <a:xfrm>
            <a:off x="6859973" y="3928981"/>
            <a:ext cx="2866016" cy="2179925"/>
            <a:chOff x="0" y="0"/>
            <a:chExt cx="2650951" cy="2016345"/>
          </a:xfrm>
        </p:grpSpPr>
        <p:sp>
          <p:nvSpPr>
            <p:cNvPr id="18" name="Freeform 18"/>
            <p:cNvSpPr/>
            <p:nvPr/>
          </p:nvSpPr>
          <p:spPr>
            <a:xfrm>
              <a:off x="0" y="0"/>
              <a:ext cx="2650951" cy="2016345"/>
            </a:xfrm>
            <a:custGeom>
              <a:avLst/>
              <a:gdLst/>
              <a:ahLst/>
              <a:cxnLst/>
              <a:rect l="l" t="t" r="r" b="b"/>
              <a:pathLst>
                <a:path w="2650951" h="2016345">
                  <a:moveTo>
                    <a:pt x="2526491" y="2016345"/>
                  </a:moveTo>
                  <a:lnTo>
                    <a:pt x="124460" y="2016345"/>
                  </a:lnTo>
                  <a:cubicBezTo>
                    <a:pt x="55880" y="2016345"/>
                    <a:pt x="0" y="1960465"/>
                    <a:pt x="0" y="1891885"/>
                  </a:cubicBezTo>
                  <a:lnTo>
                    <a:pt x="0" y="124460"/>
                  </a:lnTo>
                  <a:cubicBezTo>
                    <a:pt x="0" y="55880"/>
                    <a:pt x="55880" y="0"/>
                    <a:pt x="124460" y="0"/>
                  </a:cubicBezTo>
                  <a:lnTo>
                    <a:pt x="2526491" y="0"/>
                  </a:lnTo>
                  <a:cubicBezTo>
                    <a:pt x="2595071" y="0"/>
                    <a:pt x="2650951" y="55880"/>
                    <a:pt x="2650951" y="124460"/>
                  </a:cubicBezTo>
                  <a:lnTo>
                    <a:pt x="2650951" y="1891885"/>
                  </a:lnTo>
                  <a:cubicBezTo>
                    <a:pt x="2650951" y="1960465"/>
                    <a:pt x="2595071" y="2016345"/>
                    <a:pt x="2526491" y="2016345"/>
                  </a:cubicBezTo>
                  <a:close/>
                </a:path>
              </a:pathLst>
            </a:custGeom>
            <a:solidFill>
              <a:srgbClr val="D5E7F5"/>
            </a:solidFill>
          </p:spPr>
        </p:sp>
      </p:grpSp>
      <p:grpSp>
        <p:nvGrpSpPr>
          <p:cNvPr id="19" name="Group 19"/>
          <p:cNvGrpSpPr/>
          <p:nvPr/>
        </p:nvGrpSpPr>
        <p:grpSpPr>
          <a:xfrm>
            <a:off x="10202239" y="3832762"/>
            <a:ext cx="2866016" cy="2179925"/>
            <a:chOff x="0" y="0"/>
            <a:chExt cx="2650951" cy="2016345"/>
          </a:xfrm>
        </p:grpSpPr>
        <p:sp>
          <p:nvSpPr>
            <p:cNvPr id="20" name="Freeform 20"/>
            <p:cNvSpPr/>
            <p:nvPr/>
          </p:nvSpPr>
          <p:spPr>
            <a:xfrm>
              <a:off x="0" y="0"/>
              <a:ext cx="2650951" cy="2016345"/>
            </a:xfrm>
            <a:custGeom>
              <a:avLst/>
              <a:gdLst/>
              <a:ahLst/>
              <a:cxnLst/>
              <a:rect l="l" t="t" r="r" b="b"/>
              <a:pathLst>
                <a:path w="2650951" h="2016345">
                  <a:moveTo>
                    <a:pt x="2526491" y="2016345"/>
                  </a:moveTo>
                  <a:lnTo>
                    <a:pt x="124460" y="2016345"/>
                  </a:lnTo>
                  <a:cubicBezTo>
                    <a:pt x="55880" y="2016345"/>
                    <a:pt x="0" y="1960465"/>
                    <a:pt x="0" y="1891885"/>
                  </a:cubicBezTo>
                  <a:lnTo>
                    <a:pt x="0" y="124460"/>
                  </a:lnTo>
                  <a:cubicBezTo>
                    <a:pt x="0" y="55880"/>
                    <a:pt x="55880" y="0"/>
                    <a:pt x="124460" y="0"/>
                  </a:cubicBezTo>
                  <a:lnTo>
                    <a:pt x="2526491" y="0"/>
                  </a:lnTo>
                  <a:cubicBezTo>
                    <a:pt x="2595071" y="0"/>
                    <a:pt x="2650951" y="55880"/>
                    <a:pt x="2650951" y="124460"/>
                  </a:cubicBezTo>
                  <a:lnTo>
                    <a:pt x="2650951" y="1891885"/>
                  </a:lnTo>
                  <a:cubicBezTo>
                    <a:pt x="2650951" y="1960465"/>
                    <a:pt x="2595071" y="2016345"/>
                    <a:pt x="2526491" y="2016345"/>
                  </a:cubicBezTo>
                  <a:close/>
                </a:path>
              </a:pathLst>
            </a:custGeom>
            <a:solidFill>
              <a:srgbClr val="D5E7F5"/>
            </a:solidFill>
          </p:spPr>
        </p:sp>
      </p:grpSp>
      <p:grpSp>
        <p:nvGrpSpPr>
          <p:cNvPr id="21" name="Group 21"/>
          <p:cNvGrpSpPr/>
          <p:nvPr/>
        </p:nvGrpSpPr>
        <p:grpSpPr>
          <a:xfrm>
            <a:off x="13573080" y="3832762"/>
            <a:ext cx="2866016" cy="2179925"/>
            <a:chOff x="0" y="0"/>
            <a:chExt cx="2650951" cy="2016345"/>
          </a:xfrm>
        </p:grpSpPr>
        <p:sp>
          <p:nvSpPr>
            <p:cNvPr id="22" name="Freeform 22"/>
            <p:cNvSpPr/>
            <p:nvPr/>
          </p:nvSpPr>
          <p:spPr>
            <a:xfrm>
              <a:off x="0" y="0"/>
              <a:ext cx="2650951" cy="2016345"/>
            </a:xfrm>
            <a:custGeom>
              <a:avLst/>
              <a:gdLst/>
              <a:ahLst/>
              <a:cxnLst/>
              <a:rect l="l" t="t" r="r" b="b"/>
              <a:pathLst>
                <a:path w="2650951" h="2016345">
                  <a:moveTo>
                    <a:pt x="2526491" y="2016345"/>
                  </a:moveTo>
                  <a:lnTo>
                    <a:pt x="124460" y="2016345"/>
                  </a:lnTo>
                  <a:cubicBezTo>
                    <a:pt x="55880" y="2016345"/>
                    <a:pt x="0" y="1960465"/>
                    <a:pt x="0" y="1891885"/>
                  </a:cubicBezTo>
                  <a:lnTo>
                    <a:pt x="0" y="124460"/>
                  </a:lnTo>
                  <a:cubicBezTo>
                    <a:pt x="0" y="55880"/>
                    <a:pt x="55880" y="0"/>
                    <a:pt x="124460" y="0"/>
                  </a:cubicBezTo>
                  <a:lnTo>
                    <a:pt x="2526491" y="0"/>
                  </a:lnTo>
                  <a:cubicBezTo>
                    <a:pt x="2595071" y="0"/>
                    <a:pt x="2650951" y="55880"/>
                    <a:pt x="2650951" y="124460"/>
                  </a:cubicBezTo>
                  <a:lnTo>
                    <a:pt x="2650951" y="1891885"/>
                  </a:lnTo>
                  <a:cubicBezTo>
                    <a:pt x="2650951" y="1960465"/>
                    <a:pt x="2595071" y="2016345"/>
                    <a:pt x="2526491" y="2016345"/>
                  </a:cubicBezTo>
                  <a:close/>
                </a:path>
              </a:pathLst>
            </a:custGeom>
            <a:solidFill>
              <a:srgbClr val="D5E7F5"/>
            </a:solidFill>
          </p:spPr>
        </p:sp>
      </p:grpSp>
      <p:grpSp>
        <p:nvGrpSpPr>
          <p:cNvPr id="23" name="Group 23"/>
          <p:cNvGrpSpPr/>
          <p:nvPr/>
        </p:nvGrpSpPr>
        <p:grpSpPr>
          <a:xfrm>
            <a:off x="11134040" y="6670177"/>
            <a:ext cx="2866016" cy="2179925"/>
            <a:chOff x="0" y="0"/>
            <a:chExt cx="2650951" cy="2016345"/>
          </a:xfrm>
        </p:grpSpPr>
        <p:sp>
          <p:nvSpPr>
            <p:cNvPr id="24" name="Freeform 24"/>
            <p:cNvSpPr/>
            <p:nvPr/>
          </p:nvSpPr>
          <p:spPr>
            <a:xfrm>
              <a:off x="0" y="0"/>
              <a:ext cx="2650951" cy="2016345"/>
            </a:xfrm>
            <a:custGeom>
              <a:avLst/>
              <a:gdLst/>
              <a:ahLst/>
              <a:cxnLst/>
              <a:rect l="l" t="t" r="r" b="b"/>
              <a:pathLst>
                <a:path w="2650951" h="2016345">
                  <a:moveTo>
                    <a:pt x="2526491" y="2016345"/>
                  </a:moveTo>
                  <a:lnTo>
                    <a:pt x="124460" y="2016345"/>
                  </a:lnTo>
                  <a:cubicBezTo>
                    <a:pt x="55880" y="2016345"/>
                    <a:pt x="0" y="1960465"/>
                    <a:pt x="0" y="1891885"/>
                  </a:cubicBezTo>
                  <a:lnTo>
                    <a:pt x="0" y="124460"/>
                  </a:lnTo>
                  <a:cubicBezTo>
                    <a:pt x="0" y="55880"/>
                    <a:pt x="55880" y="0"/>
                    <a:pt x="124460" y="0"/>
                  </a:cubicBezTo>
                  <a:lnTo>
                    <a:pt x="2526491" y="0"/>
                  </a:lnTo>
                  <a:cubicBezTo>
                    <a:pt x="2595071" y="0"/>
                    <a:pt x="2650951" y="55880"/>
                    <a:pt x="2650951" y="124460"/>
                  </a:cubicBezTo>
                  <a:lnTo>
                    <a:pt x="2650951" y="1891885"/>
                  </a:lnTo>
                  <a:cubicBezTo>
                    <a:pt x="2650951" y="1960465"/>
                    <a:pt x="2595071" y="2016345"/>
                    <a:pt x="2526491" y="2016345"/>
                  </a:cubicBezTo>
                  <a:close/>
                </a:path>
              </a:pathLst>
            </a:custGeom>
            <a:solidFill>
              <a:srgbClr val="D5E7F5"/>
            </a:solidFill>
          </p:spPr>
        </p:sp>
      </p:grpSp>
      <p:grpSp>
        <p:nvGrpSpPr>
          <p:cNvPr id="25" name="Group 25"/>
          <p:cNvGrpSpPr/>
          <p:nvPr/>
        </p:nvGrpSpPr>
        <p:grpSpPr>
          <a:xfrm>
            <a:off x="7225847" y="6785182"/>
            <a:ext cx="2866016" cy="2179925"/>
            <a:chOff x="0" y="0"/>
            <a:chExt cx="2650951" cy="2016345"/>
          </a:xfrm>
        </p:grpSpPr>
        <p:sp>
          <p:nvSpPr>
            <p:cNvPr id="26" name="Freeform 26"/>
            <p:cNvSpPr/>
            <p:nvPr/>
          </p:nvSpPr>
          <p:spPr>
            <a:xfrm>
              <a:off x="0" y="0"/>
              <a:ext cx="2650951" cy="2016345"/>
            </a:xfrm>
            <a:custGeom>
              <a:avLst/>
              <a:gdLst/>
              <a:ahLst/>
              <a:cxnLst/>
              <a:rect l="l" t="t" r="r" b="b"/>
              <a:pathLst>
                <a:path w="2650951" h="2016345">
                  <a:moveTo>
                    <a:pt x="2526491" y="2016345"/>
                  </a:moveTo>
                  <a:lnTo>
                    <a:pt x="124460" y="2016345"/>
                  </a:lnTo>
                  <a:cubicBezTo>
                    <a:pt x="55880" y="2016345"/>
                    <a:pt x="0" y="1960465"/>
                    <a:pt x="0" y="1891885"/>
                  </a:cubicBezTo>
                  <a:lnTo>
                    <a:pt x="0" y="124460"/>
                  </a:lnTo>
                  <a:cubicBezTo>
                    <a:pt x="0" y="55880"/>
                    <a:pt x="55880" y="0"/>
                    <a:pt x="124460" y="0"/>
                  </a:cubicBezTo>
                  <a:lnTo>
                    <a:pt x="2526491" y="0"/>
                  </a:lnTo>
                  <a:cubicBezTo>
                    <a:pt x="2595071" y="0"/>
                    <a:pt x="2650951" y="55880"/>
                    <a:pt x="2650951" y="124460"/>
                  </a:cubicBezTo>
                  <a:lnTo>
                    <a:pt x="2650951" y="1891885"/>
                  </a:lnTo>
                  <a:cubicBezTo>
                    <a:pt x="2650951" y="1960465"/>
                    <a:pt x="2595071" y="2016345"/>
                    <a:pt x="2526491" y="2016345"/>
                  </a:cubicBezTo>
                  <a:close/>
                </a:path>
              </a:pathLst>
            </a:custGeom>
            <a:solidFill>
              <a:srgbClr val="D5E7F5"/>
            </a:solidFill>
          </p:spPr>
        </p:sp>
      </p:grpSp>
      <p:grpSp>
        <p:nvGrpSpPr>
          <p:cNvPr id="27" name="Group 27"/>
          <p:cNvGrpSpPr/>
          <p:nvPr/>
        </p:nvGrpSpPr>
        <p:grpSpPr>
          <a:xfrm>
            <a:off x="3037313" y="6785182"/>
            <a:ext cx="2866016" cy="2179925"/>
            <a:chOff x="0" y="0"/>
            <a:chExt cx="2650951" cy="2016345"/>
          </a:xfrm>
        </p:grpSpPr>
        <p:sp>
          <p:nvSpPr>
            <p:cNvPr id="28" name="Freeform 28"/>
            <p:cNvSpPr/>
            <p:nvPr/>
          </p:nvSpPr>
          <p:spPr>
            <a:xfrm>
              <a:off x="0" y="0"/>
              <a:ext cx="2650951" cy="2016345"/>
            </a:xfrm>
            <a:custGeom>
              <a:avLst/>
              <a:gdLst/>
              <a:ahLst/>
              <a:cxnLst/>
              <a:rect l="l" t="t" r="r" b="b"/>
              <a:pathLst>
                <a:path w="2650951" h="2016345">
                  <a:moveTo>
                    <a:pt x="2526491" y="2016345"/>
                  </a:moveTo>
                  <a:lnTo>
                    <a:pt x="124460" y="2016345"/>
                  </a:lnTo>
                  <a:cubicBezTo>
                    <a:pt x="55880" y="2016345"/>
                    <a:pt x="0" y="1960465"/>
                    <a:pt x="0" y="1891885"/>
                  </a:cubicBezTo>
                  <a:lnTo>
                    <a:pt x="0" y="124460"/>
                  </a:lnTo>
                  <a:cubicBezTo>
                    <a:pt x="0" y="55880"/>
                    <a:pt x="55880" y="0"/>
                    <a:pt x="124460" y="0"/>
                  </a:cubicBezTo>
                  <a:lnTo>
                    <a:pt x="2526491" y="0"/>
                  </a:lnTo>
                  <a:cubicBezTo>
                    <a:pt x="2595071" y="0"/>
                    <a:pt x="2650951" y="55880"/>
                    <a:pt x="2650951" y="124460"/>
                  </a:cubicBezTo>
                  <a:lnTo>
                    <a:pt x="2650951" y="1891885"/>
                  </a:lnTo>
                  <a:cubicBezTo>
                    <a:pt x="2650951" y="1960465"/>
                    <a:pt x="2595071" y="2016345"/>
                    <a:pt x="2526491" y="2016345"/>
                  </a:cubicBezTo>
                  <a:close/>
                </a:path>
              </a:pathLst>
            </a:custGeom>
            <a:solidFill>
              <a:srgbClr val="D5E7F5"/>
            </a:solidFill>
          </p:spPr>
        </p:sp>
      </p:grpSp>
      <p:sp>
        <p:nvSpPr>
          <p:cNvPr id="29" name="Freeform 29"/>
          <p:cNvSpPr/>
          <p:nvPr/>
        </p:nvSpPr>
        <p:spPr>
          <a:xfrm rot="-635208">
            <a:off x="16594568" y="-227966"/>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30" name="TextBox 30"/>
          <p:cNvSpPr txBox="1"/>
          <p:nvPr/>
        </p:nvSpPr>
        <p:spPr>
          <a:xfrm>
            <a:off x="451638" y="884447"/>
            <a:ext cx="731749" cy="754761"/>
          </a:xfrm>
          <a:prstGeom prst="rect">
            <a:avLst/>
          </a:prstGeom>
        </p:spPr>
        <p:txBody>
          <a:bodyPr lIns="0" tIns="0" rIns="0" bIns="0" rtlCol="0" anchor="t">
            <a:spAutoFit/>
          </a:bodyPr>
          <a:lstStyle/>
          <a:p>
            <a:pPr marL="0" lvl="1" indent="0">
              <a:lnSpc>
                <a:spcPts val="5652"/>
              </a:lnSpc>
              <a:spcBef>
                <a:spcPct val="0"/>
              </a:spcBef>
            </a:pPr>
            <a:r>
              <a:rPr lang="en-US" sz="3600" u="none">
                <a:solidFill>
                  <a:srgbClr val="273384"/>
                </a:solidFill>
                <a:latin typeface="Absolutely Sharp  Bold"/>
              </a:rPr>
              <a:t>01</a:t>
            </a:r>
          </a:p>
        </p:txBody>
      </p:sp>
      <p:sp>
        <p:nvSpPr>
          <p:cNvPr id="31" name="TextBox 31"/>
          <p:cNvSpPr txBox="1"/>
          <p:nvPr/>
        </p:nvSpPr>
        <p:spPr>
          <a:xfrm>
            <a:off x="3575939" y="3805802"/>
            <a:ext cx="731749" cy="754761"/>
          </a:xfrm>
          <a:prstGeom prst="rect">
            <a:avLst/>
          </a:prstGeom>
        </p:spPr>
        <p:txBody>
          <a:bodyPr lIns="0" tIns="0" rIns="0" bIns="0" rtlCol="0" anchor="t">
            <a:spAutoFit/>
          </a:bodyPr>
          <a:lstStyle/>
          <a:p>
            <a:pPr marL="0" lvl="1" indent="0">
              <a:lnSpc>
                <a:spcPts val="5652"/>
              </a:lnSpc>
              <a:spcBef>
                <a:spcPct val="0"/>
              </a:spcBef>
            </a:pPr>
            <a:r>
              <a:rPr lang="en-US" sz="3600" u="none">
                <a:solidFill>
                  <a:srgbClr val="273384"/>
                </a:solidFill>
                <a:latin typeface="Absolutely Sharp  Bold"/>
              </a:rPr>
              <a:t>03</a:t>
            </a:r>
          </a:p>
        </p:txBody>
      </p:sp>
      <p:sp>
        <p:nvSpPr>
          <p:cNvPr id="32" name="TextBox 32"/>
          <p:cNvSpPr txBox="1"/>
          <p:nvPr/>
        </p:nvSpPr>
        <p:spPr>
          <a:xfrm>
            <a:off x="3575939" y="4693913"/>
            <a:ext cx="2805712" cy="1591380"/>
          </a:xfrm>
          <a:prstGeom prst="rect">
            <a:avLst/>
          </a:prstGeom>
        </p:spPr>
        <p:txBody>
          <a:bodyPr lIns="0" tIns="0" rIns="0" bIns="0" rtlCol="0" anchor="t">
            <a:spAutoFit/>
          </a:bodyPr>
          <a:lstStyle/>
          <a:p>
            <a:pPr>
              <a:lnSpc>
                <a:spcPts val="4030"/>
              </a:lnSpc>
            </a:pPr>
            <a:r>
              <a:rPr lang="en-US" sz="3100">
                <a:solidFill>
                  <a:srgbClr val="000000"/>
                </a:solidFill>
                <a:latin typeface="Absolutely Sharp "/>
              </a:rPr>
              <a:t>Evaluate objective function</a:t>
            </a:r>
          </a:p>
          <a:p>
            <a:pPr marL="0" lvl="0" indent="0" algn="l">
              <a:lnSpc>
                <a:spcPts val="4030"/>
              </a:lnSpc>
              <a:spcBef>
                <a:spcPct val="0"/>
              </a:spcBef>
            </a:pPr>
            <a:endParaRPr lang="en-US" sz="3100">
              <a:solidFill>
                <a:srgbClr val="000000"/>
              </a:solidFill>
              <a:latin typeface="Absolutely Sharp "/>
            </a:endParaRPr>
          </a:p>
        </p:txBody>
      </p:sp>
      <p:sp>
        <p:nvSpPr>
          <p:cNvPr id="33" name="TextBox 33"/>
          <p:cNvSpPr txBox="1"/>
          <p:nvPr/>
        </p:nvSpPr>
        <p:spPr>
          <a:xfrm>
            <a:off x="322234" y="4684388"/>
            <a:ext cx="2715079" cy="1057275"/>
          </a:xfrm>
          <a:prstGeom prst="rect">
            <a:avLst/>
          </a:prstGeom>
        </p:spPr>
        <p:txBody>
          <a:bodyPr lIns="0" tIns="0" rIns="0" bIns="0" rtlCol="0" anchor="t">
            <a:spAutoFit/>
          </a:bodyPr>
          <a:lstStyle/>
          <a:p>
            <a:pPr marL="0" lvl="0" indent="0" algn="l">
              <a:lnSpc>
                <a:spcPts val="3900"/>
              </a:lnSpc>
              <a:spcBef>
                <a:spcPct val="0"/>
              </a:spcBef>
            </a:pPr>
            <a:r>
              <a:rPr lang="en-US" sz="3000">
                <a:solidFill>
                  <a:srgbClr val="000000"/>
                </a:solidFill>
                <a:latin typeface="Absolutely Sharp "/>
              </a:rPr>
              <a:t>Randomly initialize population</a:t>
            </a:r>
          </a:p>
        </p:txBody>
      </p:sp>
      <p:sp>
        <p:nvSpPr>
          <p:cNvPr id="34" name="TextBox 34"/>
          <p:cNvSpPr txBox="1"/>
          <p:nvPr/>
        </p:nvSpPr>
        <p:spPr>
          <a:xfrm>
            <a:off x="428700" y="3805802"/>
            <a:ext cx="731749" cy="754761"/>
          </a:xfrm>
          <a:prstGeom prst="rect">
            <a:avLst/>
          </a:prstGeom>
        </p:spPr>
        <p:txBody>
          <a:bodyPr lIns="0" tIns="0" rIns="0" bIns="0" rtlCol="0" anchor="t">
            <a:spAutoFit/>
          </a:bodyPr>
          <a:lstStyle/>
          <a:p>
            <a:pPr marL="0" lvl="1" indent="0">
              <a:lnSpc>
                <a:spcPts val="5652"/>
              </a:lnSpc>
              <a:spcBef>
                <a:spcPct val="0"/>
              </a:spcBef>
            </a:pPr>
            <a:r>
              <a:rPr lang="en-US" sz="3600" u="none">
                <a:solidFill>
                  <a:srgbClr val="273384"/>
                </a:solidFill>
                <a:latin typeface="Absolutely Sharp  Bold"/>
              </a:rPr>
              <a:t>02</a:t>
            </a:r>
          </a:p>
        </p:txBody>
      </p:sp>
      <p:sp>
        <p:nvSpPr>
          <p:cNvPr id="35" name="TextBox 35"/>
          <p:cNvSpPr txBox="1"/>
          <p:nvPr/>
        </p:nvSpPr>
        <p:spPr>
          <a:xfrm>
            <a:off x="6885976" y="3805802"/>
            <a:ext cx="731749" cy="754761"/>
          </a:xfrm>
          <a:prstGeom prst="rect">
            <a:avLst/>
          </a:prstGeom>
        </p:spPr>
        <p:txBody>
          <a:bodyPr lIns="0" tIns="0" rIns="0" bIns="0" rtlCol="0" anchor="t">
            <a:spAutoFit/>
          </a:bodyPr>
          <a:lstStyle/>
          <a:p>
            <a:pPr marL="0" lvl="1" indent="0">
              <a:lnSpc>
                <a:spcPts val="5652"/>
              </a:lnSpc>
              <a:spcBef>
                <a:spcPct val="0"/>
              </a:spcBef>
            </a:pPr>
            <a:r>
              <a:rPr lang="en-US" sz="3600" u="none">
                <a:solidFill>
                  <a:srgbClr val="273384"/>
                </a:solidFill>
                <a:latin typeface="Absolutely Sharp  Bold"/>
              </a:rPr>
              <a:t>04</a:t>
            </a:r>
          </a:p>
        </p:txBody>
      </p:sp>
      <p:sp>
        <p:nvSpPr>
          <p:cNvPr id="36" name="TextBox 36"/>
          <p:cNvSpPr txBox="1"/>
          <p:nvPr/>
        </p:nvSpPr>
        <p:spPr>
          <a:xfrm>
            <a:off x="6920276" y="4693913"/>
            <a:ext cx="2805712" cy="1591380"/>
          </a:xfrm>
          <a:prstGeom prst="rect">
            <a:avLst/>
          </a:prstGeom>
        </p:spPr>
        <p:txBody>
          <a:bodyPr lIns="0" tIns="0" rIns="0" bIns="0" rtlCol="0" anchor="t">
            <a:spAutoFit/>
          </a:bodyPr>
          <a:lstStyle/>
          <a:p>
            <a:pPr>
              <a:lnSpc>
                <a:spcPts val="4030"/>
              </a:lnSpc>
            </a:pPr>
            <a:r>
              <a:rPr lang="en-US" sz="3100">
                <a:solidFill>
                  <a:srgbClr val="000000"/>
                </a:solidFill>
                <a:latin typeface="Absolutely Sharp "/>
              </a:rPr>
              <a:t>Apply genetic operators</a:t>
            </a:r>
          </a:p>
          <a:p>
            <a:pPr marL="0" lvl="0" indent="0" algn="l">
              <a:lnSpc>
                <a:spcPts val="4030"/>
              </a:lnSpc>
              <a:spcBef>
                <a:spcPct val="0"/>
              </a:spcBef>
            </a:pPr>
            <a:endParaRPr lang="en-US" sz="3100">
              <a:solidFill>
                <a:srgbClr val="000000"/>
              </a:solidFill>
              <a:latin typeface="Absolutely Sharp "/>
            </a:endParaRPr>
          </a:p>
        </p:txBody>
      </p:sp>
      <p:sp>
        <p:nvSpPr>
          <p:cNvPr id="37" name="TextBox 37"/>
          <p:cNvSpPr txBox="1"/>
          <p:nvPr/>
        </p:nvSpPr>
        <p:spPr>
          <a:xfrm>
            <a:off x="13634182" y="3677284"/>
            <a:ext cx="731749" cy="754761"/>
          </a:xfrm>
          <a:prstGeom prst="rect">
            <a:avLst/>
          </a:prstGeom>
        </p:spPr>
        <p:txBody>
          <a:bodyPr lIns="0" tIns="0" rIns="0" bIns="0" rtlCol="0" anchor="t">
            <a:spAutoFit/>
          </a:bodyPr>
          <a:lstStyle/>
          <a:p>
            <a:pPr marL="0" lvl="1" indent="0">
              <a:lnSpc>
                <a:spcPts val="5652"/>
              </a:lnSpc>
              <a:spcBef>
                <a:spcPct val="0"/>
              </a:spcBef>
            </a:pPr>
            <a:r>
              <a:rPr lang="en-US" sz="3600">
                <a:solidFill>
                  <a:srgbClr val="273384"/>
                </a:solidFill>
                <a:latin typeface="Absolutely Sharp  Bold"/>
              </a:rPr>
              <a:t>06</a:t>
            </a:r>
          </a:p>
        </p:txBody>
      </p:sp>
      <p:sp>
        <p:nvSpPr>
          <p:cNvPr id="38" name="TextBox 38"/>
          <p:cNvSpPr txBox="1"/>
          <p:nvPr/>
        </p:nvSpPr>
        <p:spPr>
          <a:xfrm>
            <a:off x="10268914" y="3719431"/>
            <a:ext cx="731749" cy="754761"/>
          </a:xfrm>
          <a:prstGeom prst="rect">
            <a:avLst/>
          </a:prstGeom>
        </p:spPr>
        <p:txBody>
          <a:bodyPr lIns="0" tIns="0" rIns="0" bIns="0" rtlCol="0" anchor="t">
            <a:spAutoFit/>
          </a:bodyPr>
          <a:lstStyle/>
          <a:p>
            <a:pPr marL="0" lvl="1" indent="0">
              <a:lnSpc>
                <a:spcPts val="5652"/>
              </a:lnSpc>
              <a:spcBef>
                <a:spcPct val="0"/>
              </a:spcBef>
            </a:pPr>
            <a:r>
              <a:rPr lang="en-US" sz="3600">
                <a:solidFill>
                  <a:srgbClr val="273384"/>
                </a:solidFill>
                <a:latin typeface="Absolutely Sharp  Bold"/>
              </a:rPr>
              <a:t>05</a:t>
            </a:r>
          </a:p>
        </p:txBody>
      </p:sp>
      <p:sp>
        <p:nvSpPr>
          <p:cNvPr id="39" name="TextBox 39"/>
          <p:cNvSpPr txBox="1"/>
          <p:nvPr/>
        </p:nvSpPr>
        <p:spPr>
          <a:xfrm>
            <a:off x="3037313" y="6685343"/>
            <a:ext cx="731749" cy="754761"/>
          </a:xfrm>
          <a:prstGeom prst="rect">
            <a:avLst/>
          </a:prstGeom>
        </p:spPr>
        <p:txBody>
          <a:bodyPr lIns="0" tIns="0" rIns="0" bIns="0" rtlCol="0" anchor="t">
            <a:spAutoFit/>
          </a:bodyPr>
          <a:lstStyle/>
          <a:p>
            <a:pPr marL="0" lvl="1" indent="0">
              <a:lnSpc>
                <a:spcPts val="5652"/>
              </a:lnSpc>
              <a:spcBef>
                <a:spcPct val="0"/>
              </a:spcBef>
            </a:pPr>
            <a:r>
              <a:rPr lang="en-US" sz="3600">
                <a:solidFill>
                  <a:srgbClr val="273384"/>
                </a:solidFill>
                <a:latin typeface="Absolutely Sharp  Bold"/>
              </a:rPr>
              <a:t>07</a:t>
            </a:r>
          </a:p>
        </p:txBody>
      </p:sp>
      <p:sp>
        <p:nvSpPr>
          <p:cNvPr id="40" name="TextBox 40"/>
          <p:cNvSpPr txBox="1"/>
          <p:nvPr/>
        </p:nvSpPr>
        <p:spPr>
          <a:xfrm>
            <a:off x="7251851" y="6685343"/>
            <a:ext cx="731749" cy="754761"/>
          </a:xfrm>
          <a:prstGeom prst="rect">
            <a:avLst/>
          </a:prstGeom>
        </p:spPr>
        <p:txBody>
          <a:bodyPr lIns="0" tIns="0" rIns="0" bIns="0" rtlCol="0" anchor="t">
            <a:spAutoFit/>
          </a:bodyPr>
          <a:lstStyle/>
          <a:p>
            <a:pPr marL="0" lvl="1" indent="0">
              <a:lnSpc>
                <a:spcPts val="5652"/>
              </a:lnSpc>
              <a:spcBef>
                <a:spcPct val="0"/>
              </a:spcBef>
            </a:pPr>
            <a:r>
              <a:rPr lang="en-US" sz="3600">
                <a:solidFill>
                  <a:srgbClr val="273384"/>
                </a:solidFill>
                <a:latin typeface="Absolutely Sharp  Bold"/>
              </a:rPr>
              <a:t>08</a:t>
            </a:r>
          </a:p>
        </p:txBody>
      </p:sp>
      <p:sp>
        <p:nvSpPr>
          <p:cNvPr id="41" name="TextBox 41"/>
          <p:cNvSpPr txBox="1"/>
          <p:nvPr/>
        </p:nvSpPr>
        <p:spPr>
          <a:xfrm>
            <a:off x="11134040" y="6575632"/>
            <a:ext cx="731749" cy="754761"/>
          </a:xfrm>
          <a:prstGeom prst="rect">
            <a:avLst/>
          </a:prstGeom>
        </p:spPr>
        <p:txBody>
          <a:bodyPr lIns="0" tIns="0" rIns="0" bIns="0" rtlCol="0" anchor="t">
            <a:spAutoFit/>
          </a:bodyPr>
          <a:lstStyle/>
          <a:p>
            <a:pPr marL="0" lvl="1" indent="0">
              <a:lnSpc>
                <a:spcPts val="5652"/>
              </a:lnSpc>
              <a:spcBef>
                <a:spcPct val="0"/>
              </a:spcBef>
            </a:pPr>
            <a:r>
              <a:rPr lang="en-US" sz="3600">
                <a:solidFill>
                  <a:srgbClr val="273384"/>
                </a:solidFill>
                <a:latin typeface="Absolutely Sharp  Bold"/>
              </a:rPr>
              <a:t>09</a:t>
            </a:r>
          </a:p>
        </p:txBody>
      </p:sp>
      <p:sp>
        <p:nvSpPr>
          <p:cNvPr id="42" name="TextBox 42"/>
          <p:cNvSpPr txBox="1"/>
          <p:nvPr/>
        </p:nvSpPr>
        <p:spPr>
          <a:xfrm>
            <a:off x="10634788" y="4815541"/>
            <a:ext cx="2643312" cy="560667"/>
          </a:xfrm>
          <a:prstGeom prst="rect">
            <a:avLst/>
          </a:prstGeom>
        </p:spPr>
        <p:txBody>
          <a:bodyPr lIns="0" tIns="0" rIns="0" bIns="0" rtlCol="0" anchor="t">
            <a:spAutoFit/>
          </a:bodyPr>
          <a:lstStyle/>
          <a:p>
            <a:pPr marL="0" lvl="0" indent="0" algn="l">
              <a:lnSpc>
                <a:spcPts val="4033"/>
              </a:lnSpc>
              <a:spcBef>
                <a:spcPct val="0"/>
              </a:spcBef>
            </a:pPr>
            <a:r>
              <a:rPr lang="en-US" sz="3102">
                <a:solidFill>
                  <a:srgbClr val="000000"/>
                </a:solidFill>
                <a:latin typeface="Absolutely Sharp "/>
              </a:rPr>
              <a:t>Reproduction</a:t>
            </a:r>
          </a:p>
        </p:txBody>
      </p:sp>
      <p:sp>
        <p:nvSpPr>
          <p:cNvPr id="43" name="TextBox 43"/>
          <p:cNvSpPr txBox="1"/>
          <p:nvPr/>
        </p:nvSpPr>
        <p:spPr>
          <a:xfrm>
            <a:off x="7286151" y="7453373"/>
            <a:ext cx="2805712" cy="1079546"/>
          </a:xfrm>
          <a:prstGeom prst="rect">
            <a:avLst/>
          </a:prstGeom>
        </p:spPr>
        <p:txBody>
          <a:bodyPr lIns="0" tIns="0" rIns="0" bIns="0" rtlCol="0" anchor="t">
            <a:spAutoFit/>
          </a:bodyPr>
          <a:lstStyle/>
          <a:p>
            <a:pPr marL="0" lvl="0" indent="0" algn="l">
              <a:lnSpc>
                <a:spcPts val="4030"/>
              </a:lnSpc>
              <a:spcBef>
                <a:spcPct val="0"/>
              </a:spcBef>
            </a:pPr>
            <a:r>
              <a:rPr lang="en-US" sz="3100">
                <a:solidFill>
                  <a:srgbClr val="000000"/>
                </a:solidFill>
                <a:latin typeface="Absolutely Sharp "/>
              </a:rPr>
              <a:t>Repeat steps 3-7 until criteria is met</a:t>
            </a:r>
          </a:p>
        </p:txBody>
      </p:sp>
      <p:sp>
        <p:nvSpPr>
          <p:cNvPr id="44" name="TextBox 44"/>
          <p:cNvSpPr txBox="1"/>
          <p:nvPr/>
        </p:nvSpPr>
        <p:spPr>
          <a:xfrm>
            <a:off x="11194344" y="7453373"/>
            <a:ext cx="2805712" cy="1079546"/>
          </a:xfrm>
          <a:prstGeom prst="rect">
            <a:avLst/>
          </a:prstGeom>
        </p:spPr>
        <p:txBody>
          <a:bodyPr lIns="0" tIns="0" rIns="0" bIns="0" rtlCol="0" anchor="t">
            <a:spAutoFit/>
          </a:bodyPr>
          <a:lstStyle/>
          <a:p>
            <a:pPr marL="0" lvl="0" indent="0" algn="l">
              <a:lnSpc>
                <a:spcPts val="4030"/>
              </a:lnSpc>
              <a:spcBef>
                <a:spcPct val="0"/>
              </a:spcBef>
            </a:pPr>
            <a:r>
              <a:rPr lang="en-US" sz="3100">
                <a:solidFill>
                  <a:srgbClr val="000000"/>
                </a:solidFill>
                <a:latin typeface="Absolutely Sharp "/>
              </a:rPr>
              <a:t>Return the optimal timetable</a:t>
            </a:r>
          </a:p>
        </p:txBody>
      </p:sp>
      <p:sp>
        <p:nvSpPr>
          <p:cNvPr id="45" name="TextBox 45"/>
          <p:cNvSpPr txBox="1"/>
          <p:nvPr/>
        </p:nvSpPr>
        <p:spPr>
          <a:xfrm>
            <a:off x="14365931" y="4815541"/>
            <a:ext cx="2643312" cy="560667"/>
          </a:xfrm>
          <a:prstGeom prst="rect">
            <a:avLst/>
          </a:prstGeom>
        </p:spPr>
        <p:txBody>
          <a:bodyPr lIns="0" tIns="0" rIns="0" bIns="0" rtlCol="0" anchor="t">
            <a:spAutoFit/>
          </a:bodyPr>
          <a:lstStyle/>
          <a:p>
            <a:pPr marL="0" lvl="0" indent="0" algn="l">
              <a:lnSpc>
                <a:spcPts val="4033"/>
              </a:lnSpc>
              <a:spcBef>
                <a:spcPct val="0"/>
              </a:spcBef>
            </a:pPr>
            <a:r>
              <a:rPr lang="en-US" sz="3102">
                <a:solidFill>
                  <a:srgbClr val="000000"/>
                </a:solidFill>
                <a:latin typeface="Absolutely Sharp "/>
              </a:rPr>
              <a:t>Crossover</a:t>
            </a:r>
          </a:p>
        </p:txBody>
      </p:sp>
      <p:sp>
        <p:nvSpPr>
          <p:cNvPr id="46" name="TextBox 46"/>
          <p:cNvSpPr txBox="1"/>
          <p:nvPr/>
        </p:nvSpPr>
        <p:spPr>
          <a:xfrm>
            <a:off x="3575939" y="7649654"/>
            <a:ext cx="1754433" cy="560667"/>
          </a:xfrm>
          <a:prstGeom prst="rect">
            <a:avLst/>
          </a:prstGeom>
        </p:spPr>
        <p:txBody>
          <a:bodyPr lIns="0" tIns="0" rIns="0" bIns="0" rtlCol="0" anchor="t">
            <a:spAutoFit/>
          </a:bodyPr>
          <a:lstStyle/>
          <a:p>
            <a:pPr marL="0" lvl="0" indent="0" algn="l">
              <a:lnSpc>
                <a:spcPts val="4033"/>
              </a:lnSpc>
              <a:spcBef>
                <a:spcPct val="0"/>
              </a:spcBef>
            </a:pPr>
            <a:r>
              <a:rPr lang="en-US" sz="3102">
                <a:solidFill>
                  <a:srgbClr val="000000"/>
                </a:solidFill>
                <a:latin typeface="Absolutely Sharp "/>
              </a:rPr>
              <a:t>Mutation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9" name="Freeform 9"/>
          <p:cNvSpPr/>
          <p:nvPr/>
        </p:nvSpPr>
        <p:spPr>
          <a:xfrm>
            <a:off x="0" y="0"/>
            <a:ext cx="14769603" cy="10287000"/>
          </a:xfrm>
          <a:custGeom>
            <a:avLst/>
            <a:gdLst/>
            <a:ahLst/>
            <a:cxnLst/>
            <a:rect l="l" t="t" r="r" b="b"/>
            <a:pathLst>
              <a:path w="14769603" h="10287000">
                <a:moveTo>
                  <a:pt x="0" y="0"/>
                </a:moveTo>
                <a:lnTo>
                  <a:pt x="14769603" y="0"/>
                </a:lnTo>
                <a:lnTo>
                  <a:pt x="14769603" y="10287000"/>
                </a:lnTo>
                <a:lnTo>
                  <a:pt x="0" y="10287000"/>
                </a:lnTo>
                <a:lnTo>
                  <a:pt x="0" y="0"/>
                </a:lnTo>
                <a:close/>
              </a:path>
            </a:pathLst>
          </a:custGeom>
          <a:blipFill>
            <a:blip r:embed="rId7"/>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9" name="Freeform 9"/>
          <p:cNvSpPr/>
          <p:nvPr/>
        </p:nvSpPr>
        <p:spPr>
          <a:xfrm>
            <a:off x="4054952" y="2448074"/>
            <a:ext cx="10178097" cy="5390853"/>
          </a:xfrm>
          <a:custGeom>
            <a:avLst/>
            <a:gdLst/>
            <a:ahLst/>
            <a:cxnLst/>
            <a:rect l="l" t="t" r="r" b="b"/>
            <a:pathLst>
              <a:path w="10178097" h="5390853">
                <a:moveTo>
                  <a:pt x="0" y="0"/>
                </a:moveTo>
                <a:lnTo>
                  <a:pt x="10178096" y="0"/>
                </a:lnTo>
                <a:lnTo>
                  <a:pt x="10178096" y="5390852"/>
                </a:lnTo>
                <a:lnTo>
                  <a:pt x="0" y="5390852"/>
                </a:lnTo>
                <a:lnTo>
                  <a:pt x="0" y="0"/>
                </a:lnTo>
                <a:close/>
              </a:path>
            </a:pathLst>
          </a:custGeom>
          <a:blipFill>
            <a:blip r:embed="rId7"/>
            <a:stretch>
              <a:fillRect/>
            </a:stretch>
          </a:blipFill>
        </p:spPr>
      </p:sp>
      <p:sp>
        <p:nvSpPr>
          <p:cNvPr id="10" name="Freeform 10"/>
          <p:cNvSpPr/>
          <p:nvPr/>
        </p:nvSpPr>
        <p:spPr>
          <a:xfrm>
            <a:off x="1833993" y="1466121"/>
            <a:ext cx="15137700" cy="8017718"/>
          </a:xfrm>
          <a:custGeom>
            <a:avLst/>
            <a:gdLst/>
            <a:ahLst/>
            <a:cxnLst/>
            <a:rect l="l" t="t" r="r" b="b"/>
            <a:pathLst>
              <a:path w="15137700" h="8017718">
                <a:moveTo>
                  <a:pt x="0" y="0"/>
                </a:moveTo>
                <a:lnTo>
                  <a:pt x="15137700" y="0"/>
                </a:lnTo>
                <a:lnTo>
                  <a:pt x="15137700" y="8017718"/>
                </a:lnTo>
                <a:lnTo>
                  <a:pt x="0" y="8017718"/>
                </a:lnTo>
                <a:lnTo>
                  <a:pt x="0" y="0"/>
                </a:lnTo>
                <a:close/>
              </a:path>
            </a:pathLst>
          </a:custGeom>
          <a:blipFill>
            <a:blip r:embed="rId7"/>
            <a:stretch>
              <a:fillRect/>
            </a:stretch>
          </a:blipFill>
        </p:spPr>
      </p:sp>
      <p:sp>
        <p:nvSpPr>
          <p:cNvPr id="11" name="TextBox 11"/>
          <p:cNvSpPr txBox="1"/>
          <p:nvPr/>
        </p:nvSpPr>
        <p:spPr>
          <a:xfrm>
            <a:off x="515107" y="-389065"/>
            <a:ext cx="16785023" cy="1855186"/>
          </a:xfrm>
          <a:prstGeom prst="rect">
            <a:avLst/>
          </a:prstGeom>
        </p:spPr>
        <p:txBody>
          <a:bodyPr lIns="0" tIns="0" rIns="0" bIns="0" rtlCol="0" anchor="t">
            <a:spAutoFit/>
          </a:bodyPr>
          <a:lstStyle/>
          <a:p>
            <a:pPr algn="ctr">
              <a:lnSpc>
                <a:spcPts val="14146"/>
              </a:lnSpc>
              <a:spcBef>
                <a:spcPct val="0"/>
              </a:spcBef>
            </a:pPr>
            <a:r>
              <a:rPr lang="en-US" sz="9010">
                <a:solidFill>
                  <a:srgbClr val="273384"/>
                </a:solidFill>
                <a:latin typeface="Alice's Cake Shop"/>
              </a:rPr>
              <a:t>Table: Example of Target Matrix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9" name="Freeform 9"/>
          <p:cNvSpPr/>
          <p:nvPr/>
        </p:nvSpPr>
        <p:spPr>
          <a:xfrm>
            <a:off x="1028700" y="1948101"/>
            <a:ext cx="16271430" cy="6406876"/>
          </a:xfrm>
          <a:custGeom>
            <a:avLst/>
            <a:gdLst/>
            <a:ahLst/>
            <a:cxnLst/>
            <a:rect l="l" t="t" r="r" b="b"/>
            <a:pathLst>
              <a:path w="16271430" h="6406876">
                <a:moveTo>
                  <a:pt x="0" y="0"/>
                </a:moveTo>
                <a:lnTo>
                  <a:pt x="16271430" y="0"/>
                </a:lnTo>
                <a:lnTo>
                  <a:pt x="16271430" y="6406875"/>
                </a:lnTo>
                <a:lnTo>
                  <a:pt x="0" y="6406875"/>
                </a:lnTo>
                <a:lnTo>
                  <a:pt x="0" y="0"/>
                </a:lnTo>
                <a:close/>
              </a:path>
            </a:pathLst>
          </a:custGeom>
          <a:blipFill>
            <a:blip r:embed="rId7"/>
            <a:stretch>
              <a:fillRect/>
            </a:stretch>
          </a:blipFill>
        </p:spPr>
      </p:sp>
      <p:sp>
        <p:nvSpPr>
          <p:cNvPr id="10" name="TextBox 10"/>
          <p:cNvSpPr txBox="1"/>
          <p:nvPr/>
        </p:nvSpPr>
        <p:spPr>
          <a:xfrm>
            <a:off x="515107" y="-389065"/>
            <a:ext cx="16785023" cy="1510222"/>
          </a:xfrm>
          <a:prstGeom prst="rect">
            <a:avLst/>
          </a:prstGeom>
        </p:spPr>
        <p:txBody>
          <a:bodyPr lIns="0" tIns="0" rIns="0" bIns="0" rtlCol="0" anchor="t">
            <a:spAutoFit/>
          </a:bodyPr>
          <a:lstStyle/>
          <a:p>
            <a:pPr algn="ctr">
              <a:lnSpc>
                <a:spcPts val="14146"/>
              </a:lnSpc>
              <a:spcBef>
                <a:spcPct val="0"/>
              </a:spcBef>
            </a:pPr>
            <a:r>
              <a:rPr lang="en-US" sz="9010" dirty="0">
                <a:solidFill>
                  <a:srgbClr val="273384"/>
                </a:solidFill>
                <a:latin typeface="Absolutely Sharp " panose="020B0604020202020204" charset="-128"/>
                <a:ea typeface="Absolutely Sharp " panose="020B0604020202020204" charset="-128"/>
              </a:rPr>
              <a:t>Sample Output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9" name="TextBox 9"/>
          <p:cNvSpPr txBox="1"/>
          <p:nvPr/>
        </p:nvSpPr>
        <p:spPr>
          <a:xfrm>
            <a:off x="5112393" y="-210375"/>
            <a:ext cx="6116091" cy="1562100"/>
          </a:xfrm>
          <a:prstGeom prst="rect">
            <a:avLst/>
          </a:prstGeom>
        </p:spPr>
        <p:txBody>
          <a:bodyPr lIns="0" tIns="0" rIns="0" bIns="0" rtlCol="0" anchor="t">
            <a:spAutoFit/>
          </a:bodyPr>
          <a:lstStyle/>
          <a:p>
            <a:pPr marL="0" lvl="0" indent="0" algn="l">
              <a:lnSpc>
                <a:spcPts val="10944"/>
              </a:lnSpc>
              <a:spcBef>
                <a:spcPct val="0"/>
              </a:spcBef>
            </a:pPr>
            <a:r>
              <a:rPr lang="en-US" sz="9120">
                <a:solidFill>
                  <a:srgbClr val="273384"/>
                </a:solidFill>
                <a:latin typeface="Alice's Cake Shop"/>
              </a:rPr>
              <a:t>  CONCLUSION  </a:t>
            </a:r>
          </a:p>
        </p:txBody>
      </p:sp>
      <p:sp>
        <p:nvSpPr>
          <p:cNvPr id="10" name="TextBox 10"/>
          <p:cNvSpPr txBox="1"/>
          <p:nvPr/>
        </p:nvSpPr>
        <p:spPr>
          <a:xfrm>
            <a:off x="0" y="1142175"/>
            <a:ext cx="15496677" cy="8725431"/>
          </a:xfrm>
          <a:prstGeom prst="rect">
            <a:avLst/>
          </a:prstGeom>
        </p:spPr>
        <p:txBody>
          <a:bodyPr lIns="0" tIns="0" rIns="0" bIns="0" rtlCol="0" anchor="t">
            <a:spAutoFit/>
          </a:bodyPr>
          <a:lstStyle/>
          <a:p>
            <a:pPr>
              <a:lnSpc>
                <a:spcPts val="5710"/>
              </a:lnSpc>
              <a:spcBef>
                <a:spcPct val="0"/>
              </a:spcBef>
            </a:pPr>
            <a:r>
              <a:rPr lang="en-US" sz="3637" dirty="0">
                <a:solidFill>
                  <a:srgbClr val="000000"/>
                </a:solidFill>
                <a:latin typeface="Absolutely Sharp " panose="020B0604020202020204" charset="-128"/>
                <a:ea typeface="Absolutely Sharp " panose="020B0604020202020204" charset="-128"/>
              </a:rPr>
              <a:t>The proposed genetic algorithm and heuristic search adeptly identifies the rooms associated with specific timetable cells. Recognizing the pivotal role of room allocation, it becomes imperative to integrate this factor into the target matrix. Doing so necessitates transitioning to a three-dimensional target matrix, a crucial expansion for a more nuanced representation. This enhancement empowers the genetic algorithm and heuristic search to not only determine room assignments for specific time slots but also to optimize room allocations considering diverse constraints and preferences. This modification results in a more realistic and adaptable solution, accommodating the intricate interplay between time slots, courses, and suitable venues. Consequently, the algorithm gains the capability to optimize both event scheduling and efficient utilization of physical spaces. The integration of room allocation as a fundamental component of the target matrix significantly augments the algorithm's versatility and effectiveness in addressing the complex challenges inherent in timetable optimization.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8" name="Freeform 8"/>
          <p:cNvSpPr/>
          <p:nvPr/>
        </p:nvSpPr>
        <p:spPr>
          <a:xfrm>
            <a:off x="-1253978" y="-375258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0" y="-68580"/>
            <a:ext cx="5815372" cy="3314762"/>
          </a:xfrm>
          <a:prstGeom prst="rect">
            <a:avLst/>
          </a:prstGeom>
        </p:spPr>
      </p:pic>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12405723" y="7002682"/>
            <a:ext cx="5882277" cy="3352898"/>
          </a:xfrm>
          <a:prstGeom prst="rect">
            <a:avLst/>
          </a:prstGeom>
        </p:spPr>
      </p:pic>
      <p:sp>
        <p:nvSpPr>
          <p:cNvPr id="13" name="TextBox 13"/>
          <p:cNvSpPr txBox="1"/>
          <p:nvPr/>
        </p:nvSpPr>
        <p:spPr>
          <a:xfrm>
            <a:off x="5395816" y="3255755"/>
            <a:ext cx="8800698" cy="3047309"/>
          </a:xfrm>
          <a:prstGeom prst="rect">
            <a:avLst/>
          </a:prstGeom>
        </p:spPr>
        <p:txBody>
          <a:bodyPr wrap="square" lIns="0" tIns="0" rIns="0" bIns="0" rtlCol="0" anchor="t">
            <a:spAutoFit/>
          </a:bodyPr>
          <a:lstStyle/>
          <a:p>
            <a:pPr algn="ctr">
              <a:lnSpc>
                <a:spcPts val="29063"/>
              </a:lnSpc>
              <a:spcBef>
                <a:spcPct val="0"/>
              </a:spcBef>
            </a:pPr>
            <a:r>
              <a:rPr lang="en-US" sz="14531" dirty="0">
                <a:solidFill>
                  <a:srgbClr val="A3C4E1"/>
                </a:solidFill>
                <a:latin typeface="Absolutely Sharp "/>
              </a:rPr>
              <a:t>Thank You!</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1"/>
                </p:tgtEl>
              </p:cMediaNode>
            </p:video>
            <p:video>
              <p:cMediaNode vol="100000">
                <p:cTn id="3" fill="hold" display="0">
                  <p:stCondLst>
                    <p:cond delay="indefinite"/>
                  </p:stCondLst>
                </p:cTn>
                <p:tgtEl>
                  <p:spTgt spid="1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526559" y="3280508"/>
            <a:ext cx="17447433" cy="2736111"/>
          </a:xfrm>
          <a:prstGeom prst="rect">
            <a:avLst/>
          </a:prstGeom>
        </p:spPr>
        <p:txBody>
          <a:bodyPr lIns="0" tIns="0" rIns="0" bIns="0" rtlCol="0" anchor="t">
            <a:spAutoFit/>
          </a:bodyPr>
          <a:lstStyle/>
          <a:p>
            <a:pPr algn="ctr">
              <a:lnSpc>
                <a:spcPts val="10791"/>
              </a:lnSpc>
            </a:pPr>
            <a:r>
              <a:rPr lang="en-US" sz="9383">
                <a:solidFill>
                  <a:srgbClr val="273384"/>
                </a:solidFill>
                <a:latin typeface="Oregano"/>
              </a:rPr>
              <a:t>CLASSROOM ALLOCATION TO SECTIONS</a:t>
            </a:r>
          </a:p>
        </p:txBody>
      </p:sp>
      <p:sp>
        <p:nvSpPr>
          <p:cNvPr id="9" name="TextBox 9"/>
          <p:cNvSpPr txBox="1"/>
          <p:nvPr/>
        </p:nvSpPr>
        <p:spPr>
          <a:xfrm>
            <a:off x="2554146" y="6982854"/>
            <a:ext cx="13179708" cy="1878330"/>
          </a:xfrm>
          <a:prstGeom prst="rect">
            <a:avLst/>
          </a:prstGeom>
        </p:spPr>
        <p:txBody>
          <a:bodyPr lIns="0" tIns="0" rIns="0" bIns="0" rtlCol="0" anchor="t">
            <a:spAutoFit/>
          </a:bodyPr>
          <a:lstStyle/>
          <a:p>
            <a:pPr algn="ctr">
              <a:lnSpc>
                <a:spcPts val="7334"/>
              </a:lnSpc>
            </a:pPr>
            <a:r>
              <a:rPr lang="en-US" sz="4500">
                <a:solidFill>
                  <a:srgbClr val="86A8BE"/>
                </a:solidFill>
                <a:latin typeface="Absolutely Sharp "/>
              </a:rPr>
              <a:t>Day and time basis using </a:t>
            </a:r>
          </a:p>
          <a:p>
            <a:pPr algn="ctr">
              <a:lnSpc>
                <a:spcPts val="7334"/>
              </a:lnSpc>
            </a:pPr>
            <a:r>
              <a:rPr lang="en-US" sz="4500">
                <a:solidFill>
                  <a:srgbClr val="86A8BE"/>
                </a:solidFill>
                <a:latin typeface="Absolutely Sharp "/>
              </a:rPr>
              <a:t>Constraint Satisfaction Problem</a:t>
            </a:r>
          </a:p>
        </p:txBody>
      </p:sp>
      <p:sp>
        <p:nvSpPr>
          <p:cNvPr id="10" name="Freeform 10"/>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Freeform 11"/>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grpSp>
        <p:nvGrpSpPr>
          <p:cNvPr id="12" name="Group 12"/>
          <p:cNvGrpSpPr/>
          <p:nvPr/>
        </p:nvGrpSpPr>
        <p:grpSpPr>
          <a:xfrm>
            <a:off x="6406541" y="337325"/>
            <a:ext cx="5474919" cy="2093047"/>
            <a:chOff x="0" y="0"/>
            <a:chExt cx="7299891" cy="2790730"/>
          </a:xfrm>
        </p:grpSpPr>
        <p:sp>
          <p:nvSpPr>
            <p:cNvPr id="13" name="Freeform 13"/>
            <p:cNvSpPr/>
            <p:nvPr/>
          </p:nvSpPr>
          <p:spPr>
            <a:xfrm>
              <a:off x="2025483" y="0"/>
              <a:ext cx="3248925" cy="2215176"/>
            </a:xfrm>
            <a:custGeom>
              <a:avLst/>
              <a:gdLst/>
              <a:ahLst/>
              <a:cxnLst/>
              <a:rect l="l" t="t" r="r" b="b"/>
              <a:pathLst>
                <a:path w="3248925" h="2215176">
                  <a:moveTo>
                    <a:pt x="0" y="0"/>
                  </a:moveTo>
                  <a:lnTo>
                    <a:pt x="3248925" y="0"/>
                  </a:lnTo>
                  <a:lnTo>
                    <a:pt x="3248925" y="2215176"/>
                  </a:lnTo>
                  <a:lnTo>
                    <a:pt x="0" y="2215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0" y="2148501"/>
              <a:ext cx="7299891" cy="642229"/>
            </a:xfrm>
            <a:prstGeom prst="rect">
              <a:avLst/>
            </a:prstGeom>
          </p:spPr>
          <p:txBody>
            <a:bodyPr lIns="0" tIns="0" rIns="0" bIns="0" rtlCol="0" anchor="t">
              <a:spAutoFit/>
            </a:bodyPr>
            <a:lstStyle/>
            <a:p>
              <a:pPr algn="ctr">
                <a:lnSpc>
                  <a:spcPts val="4032"/>
                </a:lnSpc>
              </a:pPr>
              <a:r>
                <a:rPr lang="en-US" sz="2880">
                  <a:solidFill>
                    <a:srgbClr val="DBBF8B"/>
                  </a:solidFill>
                  <a:latin typeface="Public Sans"/>
                </a:rPr>
                <a:t>Group-7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6838312">
            <a:off x="-5348892" y="215566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3" name="Freeform 3"/>
          <p:cNvSpPr/>
          <p:nvPr/>
        </p:nvSpPr>
        <p:spPr>
          <a:xfrm rot="-3056498">
            <a:off x="-3881063" y="2889362"/>
            <a:ext cx="7762126" cy="8630578"/>
          </a:xfrm>
          <a:custGeom>
            <a:avLst/>
            <a:gdLst/>
            <a:ahLst/>
            <a:cxnLst/>
            <a:rect l="l" t="t" r="r" b="b"/>
            <a:pathLst>
              <a:path w="7762126" h="8630578">
                <a:moveTo>
                  <a:pt x="0" y="0"/>
                </a:moveTo>
                <a:lnTo>
                  <a:pt x="7762126" y="0"/>
                </a:lnTo>
                <a:lnTo>
                  <a:pt x="7762126" y="8630578"/>
                </a:lnTo>
                <a:lnTo>
                  <a:pt x="0" y="8630578"/>
                </a:lnTo>
                <a:lnTo>
                  <a:pt x="0" y="0"/>
                </a:lnTo>
                <a:close/>
              </a:path>
            </a:pathLst>
          </a:custGeom>
          <a:blipFill>
            <a:blip r:embed="rId3"/>
            <a:stretch>
              <a:fillRect/>
            </a:stretch>
          </a:blipFill>
          <a:ln cap="sq">
            <a:noFill/>
            <a:prstDash val="solid"/>
            <a:miter/>
          </a:ln>
        </p:spPr>
      </p:sp>
      <p:sp>
        <p:nvSpPr>
          <p:cNvPr id="4" name="Freeform 4"/>
          <p:cNvSpPr/>
          <p:nvPr/>
        </p:nvSpPr>
        <p:spPr>
          <a:xfrm rot="-3056498">
            <a:off x="10929853" y="4537879"/>
            <a:ext cx="7401496" cy="8229600"/>
          </a:xfrm>
          <a:custGeom>
            <a:avLst/>
            <a:gdLst/>
            <a:ahLst/>
            <a:cxnLst/>
            <a:rect l="l" t="t" r="r" b="b"/>
            <a:pathLst>
              <a:path w="7401496" h="8229600">
                <a:moveTo>
                  <a:pt x="0" y="0"/>
                </a:moveTo>
                <a:lnTo>
                  <a:pt x="7401497" y="0"/>
                </a:lnTo>
                <a:lnTo>
                  <a:pt x="7401497" y="8229600"/>
                </a:lnTo>
                <a:lnTo>
                  <a:pt x="0" y="8229600"/>
                </a:lnTo>
                <a:lnTo>
                  <a:pt x="0" y="0"/>
                </a:lnTo>
                <a:close/>
              </a:path>
            </a:pathLst>
          </a:custGeom>
          <a:blipFill>
            <a:blip r:embed="rId3"/>
            <a:stretch>
              <a:fillRect/>
            </a:stretch>
          </a:blipFill>
        </p:spPr>
      </p:sp>
      <p:sp>
        <p:nvSpPr>
          <p:cNvPr id="5" name="Freeform 5"/>
          <p:cNvSpPr/>
          <p:nvPr/>
        </p:nvSpPr>
        <p:spPr>
          <a:xfrm>
            <a:off x="5198919" y="3186247"/>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5317496" y="853131"/>
            <a:ext cx="7890162" cy="2333116"/>
          </a:xfrm>
          <a:prstGeom prst="rect">
            <a:avLst/>
          </a:prstGeom>
        </p:spPr>
        <p:txBody>
          <a:bodyPr lIns="0" tIns="0" rIns="0" bIns="0" rtlCol="0" anchor="t">
            <a:spAutoFit/>
          </a:bodyPr>
          <a:lstStyle/>
          <a:p>
            <a:pPr algn="ctr">
              <a:lnSpc>
                <a:spcPts val="9063"/>
              </a:lnSpc>
            </a:pPr>
            <a:r>
              <a:rPr lang="en-US" sz="8799" dirty="0">
                <a:solidFill>
                  <a:srgbClr val="273384"/>
                </a:solidFill>
                <a:latin typeface="Eczar Bold"/>
                <a:ea typeface="Eczar Bold"/>
              </a:rPr>
              <a:t>﻿Meet Our Group</a:t>
            </a:r>
          </a:p>
        </p:txBody>
      </p:sp>
      <p:grpSp>
        <p:nvGrpSpPr>
          <p:cNvPr id="7" name="Group 7"/>
          <p:cNvGrpSpPr/>
          <p:nvPr/>
        </p:nvGrpSpPr>
        <p:grpSpPr>
          <a:xfrm>
            <a:off x="0" y="3592743"/>
            <a:ext cx="14970430" cy="3175584"/>
            <a:chOff x="0" y="0"/>
            <a:chExt cx="19960574" cy="4234112"/>
          </a:xfrm>
        </p:grpSpPr>
        <p:sp>
          <p:nvSpPr>
            <p:cNvPr id="8" name="Freeform 8"/>
            <p:cNvSpPr/>
            <p:nvPr/>
          </p:nvSpPr>
          <p:spPr>
            <a:xfrm>
              <a:off x="0" y="0"/>
              <a:ext cx="5557904" cy="4234112"/>
            </a:xfrm>
            <a:custGeom>
              <a:avLst/>
              <a:gdLst/>
              <a:ahLst/>
              <a:cxnLst/>
              <a:rect l="l" t="t" r="r" b="b"/>
              <a:pathLst>
                <a:path w="5557904" h="4234112">
                  <a:moveTo>
                    <a:pt x="0" y="0"/>
                  </a:moveTo>
                  <a:lnTo>
                    <a:pt x="5557904" y="0"/>
                  </a:lnTo>
                  <a:lnTo>
                    <a:pt x="5557904" y="4234112"/>
                  </a:lnTo>
                  <a:lnTo>
                    <a:pt x="0" y="4234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4800890" y="0"/>
              <a:ext cx="5557904" cy="4234112"/>
            </a:xfrm>
            <a:custGeom>
              <a:avLst/>
              <a:gdLst/>
              <a:ahLst/>
              <a:cxnLst/>
              <a:rect l="l" t="t" r="r" b="b"/>
              <a:pathLst>
                <a:path w="5557904" h="4234112">
                  <a:moveTo>
                    <a:pt x="0" y="0"/>
                  </a:moveTo>
                  <a:lnTo>
                    <a:pt x="5557904" y="0"/>
                  </a:lnTo>
                  <a:lnTo>
                    <a:pt x="5557904" y="4234112"/>
                  </a:lnTo>
                  <a:lnTo>
                    <a:pt x="0" y="4234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9601780" y="0"/>
              <a:ext cx="5557904" cy="4234112"/>
            </a:xfrm>
            <a:custGeom>
              <a:avLst/>
              <a:gdLst/>
              <a:ahLst/>
              <a:cxnLst/>
              <a:rect l="l" t="t" r="r" b="b"/>
              <a:pathLst>
                <a:path w="5557904" h="4234112">
                  <a:moveTo>
                    <a:pt x="0" y="0"/>
                  </a:moveTo>
                  <a:lnTo>
                    <a:pt x="5557904" y="0"/>
                  </a:lnTo>
                  <a:lnTo>
                    <a:pt x="5557904" y="4234112"/>
                  </a:lnTo>
                  <a:lnTo>
                    <a:pt x="0" y="4234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4402670" y="0"/>
              <a:ext cx="5557904" cy="4234112"/>
            </a:xfrm>
            <a:custGeom>
              <a:avLst/>
              <a:gdLst/>
              <a:ahLst/>
              <a:cxnLst/>
              <a:rect l="l" t="t" r="r" b="b"/>
              <a:pathLst>
                <a:path w="5557904" h="4234112">
                  <a:moveTo>
                    <a:pt x="0" y="0"/>
                  </a:moveTo>
                  <a:lnTo>
                    <a:pt x="5557904" y="0"/>
                  </a:lnTo>
                  <a:lnTo>
                    <a:pt x="5557904" y="4234112"/>
                  </a:lnTo>
                  <a:lnTo>
                    <a:pt x="0" y="4234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 name="Group 12"/>
          <p:cNvGrpSpPr/>
          <p:nvPr/>
        </p:nvGrpSpPr>
        <p:grpSpPr>
          <a:xfrm>
            <a:off x="3577696" y="3592743"/>
            <a:ext cx="14970430" cy="3175584"/>
            <a:chOff x="0" y="0"/>
            <a:chExt cx="19960574" cy="4234112"/>
          </a:xfrm>
        </p:grpSpPr>
        <p:sp>
          <p:nvSpPr>
            <p:cNvPr id="13" name="Freeform 13"/>
            <p:cNvSpPr/>
            <p:nvPr/>
          </p:nvSpPr>
          <p:spPr>
            <a:xfrm>
              <a:off x="0" y="0"/>
              <a:ext cx="5557904" cy="4234112"/>
            </a:xfrm>
            <a:custGeom>
              <a:avLst/>
              <a:gdLst/>
              <a:ahLst/>
              <a:cxnLst/>
              <a:rect l="l" t="t" r="r" b="b"/>
              <a:pathLst>
                <a:path w="5557904" h="4234112">
                  <a:moveTo>
                    <a:pt x="0" y="0"/>
                  </a:moveTo>
                  <a:lnTo>
                    <a:pt x="5557904" y="0"/>
                  </a:lnTo>
                  <a:lnTo>
                    <a:pt x="5557904" y="4234112"/>
                  </a:lnTo>
                  <a:lnTo>
                    <a:pt x="0" y="4234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4800890" y="0"/>
              <a:ext cx="5557904" cy="4234112"/>
            </a:xfrm>
            <a:custGeom>
              <a:avLst/>
              <a:gdLst/>
              <a:ahLst/>
              <a:cxnLst/>
              <a:rect l="l" t="t" r="r" b="b"/>
              <a:pathLst>
                <a:path w="5557904" h="4234112">
                  <a:moveTo>
                    <a:pt x="0" y="0"/>
                  </a:moveTo>
                  <a:lnTo>
                    <a:pt x="5557904" y="0"/>
                  </a:lnTo>
                  <a:lnTo>
                    <a:pt x="5557904" y="4234112"/>
                  </a:lnTo>
                  <a:lnTo>
                    <a:pt x="0" y="4234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9601780" y="0"/>
              <a:ext cx="5557904" cy="4234112"/>
            </a:xfrm>
            <a:custGeom>
              <a:avLst/>
              <a:gdLst/>
              <a:ahLst/>
              <a:cxnLst/>
              <a:rect l="l" t="t" r="r" b="b"/>
              <a:pathLst>
                <a:path w="5557904" h="4234112">
                  <a:moveTo>
                    <a:pt x="0" y="0"/>
                  </a:moveTo>
                  <a:lnTo>
                    <a:pt x="5557904" y="0"/>
                  </a:lnTo>
                  <a:lnTo>
                    <a:pt x="5557904" y="4234112"/>
                  </a:lnTo>
                  <a:lnTo>
                    <a:pt x="0" y="4234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4402670" y="0"/>
              <a:ext cx="5557904" cy="4234112"/>
            </a:xfrm>
            <a:custGeom>
              <a:avLst/>
              <a:gdLst/>
              <a:ahLst/>
              <a:cxnLst/>
              <a:rect l="l" t="t" r="r" b="b"/>
              <a:pathLst>
                <a:path w="5557904" h="4234112">
                  <a:moveTo>
                    <a:pt x="0" y="0"/>
                  </a:moveTo>
                  <a:lnTo>
                    <a:pt x="5557904" y="0"/>
                  </a:lnTo>
                  <a:lnTo>
                    <a:pt x="5557904" y="4234112"/>
                  </a:lnTo>
                  <a:lnTo>
                    <a:pt x="0" y="4234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7" name="TextBox 17"/>
          <p:cNvSpPr txBox="1"/>
          <p:nvPr/>
        </p:nvSpPr>
        <p:spPr>
          <a:xfrm>
            <a:off x="745088" y="6896775"/>
            <a:ext cx="2640685" cy="1044574"/>
          </a:xfrm>
          <a:prstGeom prst="rect">
            <a:avLst/>
          </a:prstGeom>
        </p:spPr>
        <p:txBody>
          <a:bodyPr lIns="0" tIns="0" rIns="0" bIns="0" rtlCol="0" anchor="t">
            <a:spAutoFit/>
          </a:bodyPr>
          <a:lstStyle/>
          <a:p>
            <a:pPr algn="ctr">
              <a:lnSpc>
                <a:spcPts val="4075"/>
              </a:lnSpc>
            </a:pPr>
            <a:r>
              <a:rPr lang="en-US" sz="2500">
                <a:solidFill>
                  <a:srgbClr val="597FA3"/>
                </a:solidFill>
                <a:latin typeface="Abstracted Dream"/>
              </a:rPr>
              <a:t>Nithyananda Swarup</a:t>
            </a:r>
          </a:p>
          <a:p>
            <a:pPr algn="ctr">
              <a:lnSpc>
                <a:spcPts val="4075"/>
              </a:lnSpc>
            </a:pPr>
            <a:r>
              <a:rPr lang="en-US" sz="2500">
                <a:solidFill>
                  <a:srgbClr val="597FA3"/>
                </a:solidFill>
                <a:latin typeface="Abstracted Dream"/>
              </a:rPr>
              <a:t>AP21110010130</a:t>
            </a:r>
          </a:p>
        </p:txBody>
      </p:sp>
      <p:sp>
        <p:nvSpPr>
          <p:cNvPr id="18" name="TextBox 18"/>
          <p:cNvSpPr txBox="1"/>
          <p:nvPr/>
        </p:nvSpPr>
        <p:spPr>
          <a:xfrm>
            <a:off x="4391829" y="6896775"/>
            <a:ext cx="3073316" cy="1044574"/>
          </a:xfrm>
          <a:prstGeom prst="rect">
            <a:avLst/>
          </a:prstGeom>
        </p:spPr>
        <p:txBody>
          <a:bodyPr lIns="0" tIns="0" rIns="0" bIns="0" rtlCol="0" anchor="t">
            <a:spAutoFit/>
          </a:bodyPr>
          <a:lstStyle/>
          <a:p>
            <a:pPr algn="ctr">
              <a:lnSpc>
                <a:spcPts val="4075"/>
              </a:lnSpc>
            </a:pPr>
            <a:r>
              <a:rPr lang="en-US" sz="2500">
                <a:solidFill>
                  <a:srgbClr val="597FA3"/>
                </a:solidFill>
                <a:latin typeface="Abstracted Dream"/>
              </a:rPr>
              <a:t>Lakshmi Nikhitha Dodda</a:t>
            </a:r>
          </a:p>
          <a:p>
            <a:pPr algn="ctr">
              <a:lnSpc>
                <a:spcPts val="4075"/>
              </a:lnSpc>
            </a:pPr>
            <a:r>
              <a:rPr lang="en-US" sz="2500">
                <a:solidFill>
                  <a:srgbClr val="597FA3"/>
                </a:solidFill>
                <a:latin typeface="Abstracted Dream"/>
              </a:rPr>
              <a:t>AP21110011270</a:t>
            </a:r>
          </a:p>
        </p:txBody>
      </p:sp>
      <p:sp>
        <p:nvSpPr>
          <p:cNvPr id="19" name="TextBox 19"/>
          <p:cNvSpPr txBox="1"/>
          <p:nvPr/>
        </p:nvSpPr>
        <p:spPr>
          <a:xfrm>
            <a:off x="8122370" y="6757330"/>
            <a:ext cx="2640685" cy="1222756"/>
          </a:xfrm>
          <a:prstGeom prst="rect">
            <a:avLst/>
          </a:prstGeom>
        </p:spPr>
        <p:txBody>
          <a:bodyPr lIns="0" tIns="0" rIns="0" bIns="0" rtlCol="0" anchor="t">
            <a:spAutoFit/>
          </a:bodyPr>
          <a:lstStyle/>
          <a:p>
            <a:pPr algn="ctr">
              <a:lnSpc>
                <a:spcPts val="4727"/>
              </a:lnSpc>
            </a:pPr>
            <a:r>
              <a:rPr lang="en-US" sz="2900">
                <a:solidFill>
                  <a:srgbClr val="597FA3"/>
                </a:solidFill>
                <a:latin typeface="Abstracted Dream"/>
              </a:rPr>
              <a:t>Poola Harish</a:t>
            </a:r>
          </a:p>
          <a:p>
            <a:pPr algn="ctr">
              <a:lnSpc>
                <a:spcPts val="4727"/>
              </a:lnSpc>
            </a:pPr>
            <a:r>
              <a:rPr lang="en-US" sz="2900">
                <a:solidFill>
                  <a:srgbClr val="597FA3"/>
                </a:solidFill>
                <a:latin typeface="Abstracted Dream"/>
              </a:rPr>
              <a:t>AP21110010590</a:t>
            </a:r>
          </a:p>
        </p:txBody>
      </p:sp>
      <p:sp>
        <p:nvSpPr>
          <p:cNvPr id="20" name="TextBox 20"/>
          <p:cNvSpPr txBox="1"/>
          <p:nvPr/>
        </p:nvSpPr>
        <p:spPr>
          <a:xfrm>
            <a:off x="11297251" y="6896775"/>
            <a:ext cx="3297910" cy="1044574"/>
          </a:xfrm>
          <a:prstGeom prst="rect">
            <a:avLst/>
          </a:prstGeom>
        </p:spPr>
        <p:txBody>
          <a:bodyPr lIns="0" tIns="0" rIns="0" bIns="0" rtlCol="0" anchor="t">
            <a:spAutoFit/>
          </a:bodyPr>
          <a:lstStyle/>
          <a:p>
            <a:pPr algn="ctr">
              <a:lnSpc>
                <a:spcPts val="4075"/>
              </a:lnSpc>
            </a:pPr>
            <a:r>
              <a:rPr lang="en-US" sz="2500">
                <a:solidFill>
                  <a:srgbClr val="597FA3"/>
                </a:solidFill>
                <a:latin typeface="Abstracted Dream"/>
              </a:rPr>
              <a:t>Bala Venkata Sri Sai</a:t>
            </a:r>
          </a:p>
          <a:p>
            <a:pPr algn="ctr">
              <a:lnSpc>
                <a:spcPts val="4075"/>
              </a:lnSpc>
            </a:pPr>
            <a:r>
              <a:rPr lang="en-US" sz="2500">
                <a:solidFill>
                  <a:srgbClr val="597FA3"/>
                </a:solidFill>
                <a:latin typeface="Abstracted Dream"/>
              </a:rPr>
              <a:t>AP21110010591</a:t>
            </a:r>
          </a:p>
        </p:txBody>
      </p:sp>
      <p:sp>
        <p:nvSpPr>
          <p:cNvPr id="21" name="TextBox 21"/>
          <p:cNvSpPr txBox="1"/>
          <p:nvPr/>
        </p:nvSpPr>
        <p:spPr>
          <a:xfrm>
            <a:off x="14630602" y="6860708"/>
            <a:ext cx="3297910" cy="1044574"/>
          </a:xfrm>
          <a:prstGeom prst="rect">
            <a:avLst/>
          </a:prstGeom>
        </p:spPr>
        <p:txBody>
          <a:bodyPr lIns="0" tIns="0" rIns="0" bIns="0" rtlCol="0" anchor="t">
            <a:spAutoFit/>
          </a:bodyPr>
          <a:lstStyle/>
          <a:p>
            <a:pPr algn="ctr">
              <a:lnSpc>
                <a:spcPts val="4075"/>
              </a:lnSpc>
            </a:pPr>
            <a:r>
              <a:rPr lang="en-US" sz="2500">
                <a:solidFill>
                  <a:srgbClr val="597FA3"/>
                </a:solidFill>
                <a:latin typeface="Abstracted Dream"/>
              </a:rPr>
              <a:t>Spurgeon Kondepogu</a:t>
            </a:r>
          </a:p>
          <a:p>
            <a:pPr algn="ctr">
              <a:lnSpc>
                <a:spcPts val="4075"/>
              </a:lnSpc>
            </a:pPr>
            <a:r>
              <a:rPr lang="en-US" sz="2500">
                <a:solidFill>
                  <a:srgbClr val="597FA3"/>
                </a:solidFill>
                <a:latin typeface="Abstracted Dream"/>
              </a:rPr>
              <a:t>AP21110010594</a:t>
            </a:r>
          </a:p>
        </p:txBody>
      </p:sp>
      <p:sp>
        <p:nvSpPr>
          <p:cNvPr id="22" name="Freeform 22"/>
          <p:cNvSpPr/>
          <p:nvPr/>
        </p:nvSpPr>
        <p:spPr>
          <a:xfrm rot="-6838312">
            <a:off x="14789218" y="-2256049"/>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8967106" y="915306"/>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4" name="Group 4"/>
          <p:cNvGrpSpPr/>
          <p:nvPr/>
        </p:nvGrpSpPr>
        <p:grpSpPr>
          <a:xfrm>
            <a:off x="8920785" y="2038596"/>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6" name="Group 6"/>
          <p:cNvGrpSpPr/>
          <p:nvPr/>
        </p:nvGrpSpPr>
        <p:grpSpPr>
          <a:xfrm>
            <a:off x="8920785" y="4740538"/>
            <a:ext cx="771999" cy="771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8" name="Group 8"/>
          <p:cNvGrpSpPr/>
          <p:nvPr/>
        </p:nvGrpSpPr>
        <p:grpSpPr>
          <a:xfrm>
            <a:off x="8920785" y="3397039"/>
            <a:ext cx="771999" cy="771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10" name="Group 10"/>
          <p:cNvGrpSpPr/>
          <p:nvPr/>
        </p:nvGrpSpPr>
        <p:grpSpPr>
          <a:xfrm>
            <a:off x="8920785" y="5924783"/>
            <a:ext cx="771999" cy="7719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12" name="Freeform 12"/>
          <p:cNvSpPr/>
          <p:nvPr/>
        </p:nvSpPr>
        <p:spPr>
          <a:xfrm>
            <a:off x="-2221648" y="51435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3" name="Freeform 13"/>
          <p:cNvSpPr/>
          <p:nvPr/>
        </p:nvSpPr>
        <p:spPr>
          <a:xfrm>
            <a:off x="-1346159" y="369546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14" name="Freeform 14"/>
          <p:cNvSpPr/>
          <p:nvPr/>
        </p:nvSpPr>
        <p:spPr>
          <a:xfrm rot="1432000">
            <a:off x="4416227" y="-215201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0518852" y="628650"/>
            <a:ext cx="7322748" cy="879728"/>
          </a:xfrm>
          <a:prstGeom prst="rect">
            <a:avLst/>
          </a:prstGeom>
        </p:spPr>
        <p:txBody>
          <a:bodyPr lIns="0" tIns="0" rIns="0" bIns="0" rtlCol="0" anchor="t">
            <a:spAutoFit/>
          </a:bodyPr>
          <a:lstStyle/>
          <a:p>
            <a:pPr algn="l">
              <a:lnSpc>
                <a:spcPts val="8399"/>
              </a:lnSpc>
            </a:pPr>
            <a:r>
              <a:rPr lang="en-US" sz="4199" dirty="0">
                <a:solidFill>
                  <a:srgbClr val="000000"/>
                </a:solidFill>
                <a:latin typeface="Absolutely Sharp " panose="020B0604020202020204" charset="-128"/>
                <a:ea typeface="Absolutely Sharp " panose="020B0604020202020204" charset="-128"/>
              </a:rPr>
              <a:t>Problem Statement</a:t>
            </a:r>
          </a:p>
        </p:txBody>
      </p:sp>
      <p:sp>
        <p:nvSpPr>
          <p:cNvPr id="16" name="TextBox 16"/>
          <p:cNvSpPr txBox="1"/>
          <p:nvPr/>
        </p:nvSpPr>
        <p:spPr>
          <a:xfrm>
            <a:off x="9034179" y="819150"/>
            <a:ext cx="545211" cy="609782"/>
          </a:xfrm>
          <a:prstGeom prst="rect">
            <a:avLst/>
          </a:prstGeom>
        </p:spPr>
        <p:txBody>
          <a:bodyPr lIns="0" tIns="0" rIns="0" bIns="0" rtlCol="0" anchor="t">
            <a:spAutoFit/>
          </a:bodyPr>
          <a:lstStyle/>
          <a:p>
            <a:pPr algn="ctr">
              <a:lnSpc>
                <a:spcPts val="5652"/>
              </a:lnSpc>
            </a:pPr>
            <a:r>
              <a:rPr lang="en-US" sz="3600">
                <a:solidFill>
                  <a:srgbClr val="273384"/>
                </a:solidFill>
                <a:latin typeface="Absolutely Sharp " panose="020B0604020202020204" charset="-128"/>
                <a:ea typeface="Absolutely Sharp " panose="020B0604020202020204" charset="-128"/>
              </a:rPr>
              <a:t>1</a:t>
            </a:r>
          </a:p>
        </p:txBody>
      </p:sp>
      <p:sp>
        <p:nvSpPr>
          <p:cNvPr id="17" name="TextBox 17"/>
          <p:cNvSpPr txBox="1"/>
          <p:nvPr/>
        </p:nvSpPr>
        <p:spPr>
          <a:xfrm>
            <a:off x="9080500" y="1942440"/>
            <a:ext cx="545211" cy="609782"/>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Absolutely Sharp " panose="020B0604020202020204" charset="-128"/>
                <a:ea typeface="Absolutely Sharp " panose="020B0604020202020204" charset="-128"/>
              </a:rPr>
              <a:t>2</a:t>
            </a:r>
          </a:p>
        </p:txBody>
      </p:sp>
      <p:sp>
        <p:nvSpPr>
          <p:cNvPr id="18" name="TextBox 18"/>
          <p:cNvSpPr txBox="1"/>
          <p:nvPr/>
        </p:nvSpPr>
        <p:spPr>
          <a:xfrm>
            <a:off x="9034179" y="4722347"/>
            <a:ext cx="545211" cy="609782"/>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Absolutely Sharp " panose="020B0604020202020204" charset="-128"/>
                <a:ea typeface="Absolutely Sharp " panose="020B0604020202020204" charset="-128"/>
              </a:rPr>
              <a:t>4</a:t>
            </a:r>
          </a:p>
        </p:txBody>
      </p:sp>
      <p:sp>
        <p:nvSpPr>
          <p:cNvPr id="19" name="TextBox 19"/>
          <p:cNvSpPr txBox="1"/>
          <p:nvPr/>
        </p:nvSpPr>
        <p:spPr>
          <a:xfrm>
            <a:off x="9034179" y="3371604"/>
            <a:ext cx="545211" cy="609782"/>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Absolutely Sharp " panose="020B0604020202020204" charset="-128"/>
                <a:ea typeface="Absolutely Sharp " panose="020B0604020202020204" charset="-128"/>
              </a:rPr>
              <a:t>3</a:t>
            </a:r>
          </a:p>
        </p:txBody>
      </p:sp>
      <p:sp>
        <p:nvSpPr>
          <p:cNvPr id="20" name="TextBox 20"/>
          <p:cNvSpPr txBox="1"/>
          <p:nvPr/>
        </p:nvSpPr>
        <p:spPr>
          <a:xfrm>
            <a:off x="9034179" y="5877158"/>
            <a:ext cx="545211" cy="609782"/>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Absolutely Sharp " panose="020B0604020202020204" charset="-128"/>
                <a:ea typeface="Absolutely Sharp " panose="020B0604020202020204" charset="-128"/>
              </a:rPr>
              <a:t>5</a:t>
            </a:r>
          </a:p>
        </p:txBody>
      </p:sp>
      <p:sp>
        <p:nvSpPr>
          <p:cNvPr id="21" name="TextBox 21"/>
          <p:cNvSpPr txBox="1"/>
          <p:nvPr/>
        </p:nvSpPr>
        <p:spPr>
          <a:xfrm>
            <a:off x="1730661" y="2543368"/>
            <a:ext cx="6456699" cy="2529347"/>
          </a:xfrm>
          <a:prstGeom prst="rect">
            <a:avLst/>
          </a:prstGeom>
        </p:spPr>
        <p:txBody>
          <a:bodyPr lIns="0" tIns="0" rIns="0" bIns="0" rtlCol="0" anchor="t">
            <a:spAutoFit/>
          </a:bodyPr>
          <a:lstStyle/>
          <a:p>
            <a:pPr marL="0" lvl="0" indent="0" algn="l">
              <a:lnSpc>
                <a:spcPts val="10559"/>
              </a:lnSpc>
              <a:spcBef>
                <a:spcPct val="0"/>
              </a:spcBef>
            </a:pPr>
            <a:r>
              <a:rPr lang="en-US" sz="8799">
                <a:solidFill>
                  <a:srgbClr val="273384"/>
                </a:solidFill>
                <a:latin typeface="Absolutely Sharp " panose="020B0604020202020204" charset="-128"/>
                <a:ea typeface="Absolutely Sharp " panose="020B0604020202020204" charset="-128"/>
              </a:rPr>
              <a:t>﻿Table Of Contents</a:t>
            </a:r>
          </a:p>
        </p:txBody>
      </p:sp>
      <p:sp>
        <p:nvSpPr>
          <p:cNvPr id="22" name="Freeform 22"/>
          <p:cNvSpPr/>
          <p:nvPr/>
        </p:nvSpPr>
        <p:spPr>
          <a:xfrm rot="-1149178">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24" name="Freeform 24"/>
          <p:cNvSpPr/>
          <p:nvPr/>
        </p:nvSpPr>
        <p:spPr>
          <a:xfrm>
            <a:off x="16014226" y="3644150"/>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sp>
      <p:sp>
        <p:nvSpPr>
          <p:cNvPr id="25" name="TextBox 25"/>
          <p:cNvSpPr txBox="1"/>
          <p:nvPr/>
        </p:nvSpPr>
        <p:spPr>
          <a:xfrm>
            <a:off x="10518852" y="1828039"/>
            <a:ext cx="7322748" cy="879728"/>
          </a:xfrm>
          <a:prstGeom prst="rect">
            <a:avLst/>
          </a:prstGeom>
        </p:spPr>
        <p:txBody>
          <a:bodyPr lIns="0" tIns="0" rIns="0" bIns="0" rtlCol="0" anchor="t">
            <a:spAutoFit/>
          </a:bodyPr>
          <a:lstStyle/>
          <a:p>
            <a:pPr algn="l">
              <a:lnSpc>
                <a:spcPts val="8399"/>
              </a:lnSpc>
            </a:pPr>
            <a:r>
              <a:rPr lang="en-US" sz="4199">
                <a:solidFill>
                  <a:srgbClr val="000000"/>
                </a:solidFill>
                <a:latin typeface="Absolutely Sharp " panose="020B0604020202020204" charset="-128"/>
                <a:ea typeface="Absolutely Sharp " panose="020B0604020202020204" charset="-128"/>
              </a:rPr>
              <a:t>Abstract </a:t>
            </a:r>
          </a:p>
        </p:txBody>
      </p:sp>
      <p:sp>
        <p:nvSpPr>
          <p:cNvPr id="26" name="TextBox 26"/>
          <p:cNvSpPr txBox="1"/>
          <p:nvPr/>
        </p:nvSpPr>
        <p:spPr>
          <a:xfrm>
            <a:off x="10518852" y="3138431"/>
            <a:ext cx="7322748" cy="879728"/>
          </a:xfrm>
          <a:prstGeom prst="rect">
            <a:avLst/>
          </a:prstGeom>
        </p:spPr>
        <p:txBody>
          <a:bodyPr lIns="0" tIns="0" rIns="0" bIns="0" rtlCol="0" anchor="t">
            <a:spAutoFit/>
          </a:bodyPr>
          <a:lstStyle/>
          <a:p>
            <a:pPr algn="l">
              <a:lnSpc>
                <a:spcPts val="8399"/>
              </a:lnSpc>
            </a:pPr>
            <a:r>
              <a:rPr lang="en-US" sz="4199">
                <a:solidFill>
                  <a:srgbClr val="000000"/>
                </a:solidFill>
                <a:latin typeface="Absolutely Sharp " panose="020B0604020202020204" charset="-128"/>
                <a:ea typeface="Absolutely Sharp " panose="020B0604020202020204" charset="-128"/>
              </a:rPr>
              <a:t>Introduction</a:t>
            </a:r>
          </a:p>
        </p:txBody>
      </p:sp>
      <p:sp>
        <p:nvSpPr>
          <p:cNvPr id="27" name="TextBox 27"/>
          <p:cNvSpPr txBox="1"/>
          <p:nvPr/>
        </p:nvSpPr>
        <p:spPr>
          <a:xfrm>
            <a:off x="10540509" y="4340488"/>
            <a:ext cx="7322748" cy="879728"/>
          </a:xfrm>
          <a:prstGeom prst="rect">
            <a:avLst/>
          </a:prstGeom>
        </p:spPr>
        <p:txBody>
          <a:bodyPr lIns="0" tIns="0" rIns="0" bIns="0" rtlCol="0" anchor="t">
            <a:spAutoFit/>
          </a:bodyPr>
          <a:lstStyle/>
          <a:p>
            <a:pPr algn="l">
              <a:lnSpc>
                <a:spcPts val="8399"/>
              </a:lnSpc>
            </a:pPr>
            <a:r>
              <a:rPr lang="en-US" sz="4199">
                <a:solidFill>
                  <a:srgbClr val="000000"/>
                </a:solidFill>
                <a:latin typeface="Absolutely Sharp " panose="020B0604020202020204" charset="-128"/>
                <a:ea typeface="Absolutely Sharp " panose="020B0604020202020204" charset="-128"/>
              </a:rPr>
              <a:t>Approach</a:t>
            </a:r>
          </a:p>
        </p:txBody>
      </p:sp>
      <p:sp>
        <p:nvSpPr>
          <p:cNvPr id="28" name="TextBox 28"/>
          <p:cNvSpPr txBox="1"/>
          <p:nvPr/>
        </p:nvSpPr>
        <p:spPr>
          <a:xfrm>
            <a:off x="10540509" y="6887661"/>
            <a:ext cx="7322748" cy="879728"/>
          </a:xfrm>
          <a:prstGeom prst="rect">
            <a:avLst/>
          </a:prstGeom>
        </p:spPr>
        <p:txBody>
          <a:bodyPr lIns="0" tIns="0" rIns="0" bIns="0" rtlCol="0" anchor="t">
            <a:spAutoFit/>
          </a:bodyPr>
          <a:lstStyle/>
          <a:p>
            <a:pPr algn="l">
              <a:lnSpc>
                <a:spcPts val="8399"/>
              </a:lnSpc>
            </a:pPr>
            <a:r>
              <a:rPr lang="en-US" sz="4199">
                <a:solidFill>
                  <a:srgbClr val="000000"/>
                </a:solidFill>
                <a:latin typeface="Absolutely Sharp " panose="020B0604020202020204" charset="-128"/>
                <a:ea typeface="Absolutely Sharp " panose="020B0604020202020204" charset="-128"/>
              </a:rPr>
              <a:t>Algorithm</a:t>
            </a:r>
          </a:p>
        </p:txBody>
      </p:sp>
      <p:grpSp>
        <p:nvGrpSpPr>
          <p:cNvPr id="29" name="Group 29"/>
          <p:cNvGrpSpPr/>
          <p:nvPr/>
        </p:nvGrpSpPr>
        <p:grpSpPr>
          <a:xfrm>
            <a:off x="8920785" y="7146269"/>
            <a:ext cx="771999" cy="771999"/>
            <a:chOff x="0" y="0"/>
            <a:chExt cx="6350000" cy="6350000"/>
          </a:xfrm>
        </p:grpSpPr>
        <p:sp>
          <p:nvSpPr>
            <p:cNvPr id="30" name="Freeform 3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31" name="TextBox 31"/>
          <p:cNvSpPr txBox="1"/>
          <p:nvPr/>
        </p:nvSpPr>
        <p:spPr>
          <a:xfrm>
            <a:off x="9034179" y="7005112"/>
            <a:ext cx="545211" cy="609782"/>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273384"/>
                </a:solidFill>
                <a:latin typeface="Absolutely Sharp " panose="020B0604020202020204" charset="-128"/>
                <a:ea typeface="Absolutely Sharp " panose="020B0604020202020204" charset="-128"/>
              </a:rPr>
              <a:t>6</a:t>
            </a:r>
          </a:p>
        </p:txBody>
      </p:sp>
      <p:sp>
        <p:nvSpPr>
          <p:cNvPr id="32" name="TextBox 32"/>
          <p:cNvSpPr txBox="1"/>
          <p:nvPr/>
        </p:nvSpPr>
        <p:spPr>
          <a:xfrm>
            <a:off x="10632246" y="8892657"/>
            <a:ext cx="7322748" cy="879728"/>
          </a:xfrm>
          <a:prstGeom prst="rect">
            <a:avLst/>
          </a:prstGeom>
        </p:spPr>
        <p:txBody>
          <a:bodyPr lIns="0" tIns="0" rIns="0" bIns="0" rtlCol="0" anchor="t">
            <a:spAutoFit/>
          </a:bodyPr>
          <a:lstStyle/>
          <a:p>
            <a:pPr algn="l">
              <a:lnSpc>
                <a:spcPts val="8399"/>
              </a:lnSpc>
            </a:pPr>
            <a:r>
              <a:rPr lang="en-US" sz="4199" dirty="0">
                <a:solidFill>
                  <a:srgbClr val="000000"/>
                </a:solidFill>
                <a:latin typeface="Absolutely Sharp " panose="020B0604020202020204" charset="-128"/>
                <a:ea typeface="Absolutely Sharp " panose="020B0604020202020204" charset="-128"/>
              </a:rPr>
              <a:t>Conclusion</a:t>
            </a:r>
          </a:p>
        </p:txBody>
      </p:sp>
      <p:sp>
        <p:nvSpPr>
          <p:cNvPr id="33" name="TextBox 33"/>
          <p:cNvSpPr txBox="1"/>
          <p:nvPr/>
        </p:nvSpPr>
        <p:spPr>
          <a:xfrm>
            <a:off x="10518852" y="5572358"/>
            <a:ext cx="7322748" cy="879728"/>
          </a:xfrm>
          <a:prstGeom prst="rect">
            <a:avLst/>
          </a:prstGeom>
        </p:spPr>
        <p:txBody>
          <a:bodyPr lIns="0" tIns="0" rIns="0" bIns="0" rtlCol="0" anchor="t">
            <a:spAutoFit/>
          </a:bodyPr>
          <a:lstStyle/>
          <a:p>
            <a:pPr algn="l">
              <a:lnSpc>
                <a:spcPts val="8399"/>
              </a:lnSpc>
            </a:pPr>
            <a:r>
              <a:rPr lang="en-US" sz="4199">
                <a:solidFill>
                  <a:srgbClr val="000000"/>
                </a:solidFill>
                <a:latin typeface="Absolutely Sharp " panose="020B0604020202020204" charset="-128"/>
                <a:ea typeface="Absolutely Sharp " panose="020B0604020202020204" charset="-128"/>
              </a:rPr>
              <a:t>Constraints in Predicate Logic form</a:t>
            </a:r>
          </a:p>
        </p:txBody>
      </p:sp>
      <p:grpSp>
        <p:nvGrpSpPr>
          <p:cNvPr id="34" name="Group 34"/>
          <p:cNvGrpSpPr/>
          <p:nvPr/>
        </p:nvGrpSpPr>
        <p:grpSpPr>
          <a:xfrm>
            <a:off x="8999506" y="9192812"/>
            <a:ext cx="771999" cy="771999"/>
            <a:chOff x="0" y="0"/>
            <a:chExt cx="6350000" cy="6350000"/>
          </a:xfrm>
        </p:grpSpPr>
        <p:sp>
          <p:nvSpPr>
            <p:cNvPr id="35" name="Freeform 3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36" name="TextBox 36"/>
          <p:cNvSpPr txBox="1"/>
          <p:nvPr/>
        </p:nvSpPr>
        <p:spPr>
          <a:xfrm>
            <a:off x="9034179" y="9306206"/>
            <a:ext cx="545211" cy="609782"/>
          </a:xfrm>
          <a:prstGeom prst="rect">
            <a:avLst/>
          </a:prstGeom>
        </p:spPr>
        <p:txBody>
          <a:bodyPr lIns="0" tIns="0" rIns="0" bIns="0" rtlCol="0" anchor="t">
            <a:spAutoFit/>
          </a:bodyPr>
          <a:lstStyle/>
          <a:p>
            <a:pPr marL="0" lvl="1" indent="0" algn="ctr">
              <a:lnSpc>
                <a:spcPts val="5652"/>
              </a:lnSpc>
              <a:spcBef>
                <a:spcPct val="0"/>
              </a:spcBef>
            </a:pPr>
            <a:r>
              <a:rPr lang="en-US" sz="3600" dirty="0">
                <a:solidFill>
                  <a:srgbClr val="273384"/>
                </a:solidFill>
                <a:latin typeface="Absolutely Sharp " panose="020B0604020202020204" charset="-128"/>
                <a:ea typeface="Absolutely Sharp " panose="020B0604020202020204" charset="-128"/>
              </a:rPr>
              <a:t>8</a:t>
            </a:r>
          </a:p>
        </p:txBody>
      </p:sp>
      <p:grpSp>
        <p:nvGrpSpPr>
          <p:cNvPr id="37" name="Group 37"/>
          <p:cNvGrpSpPr/>
          <p:nvPr/>
        </p:nvGrpSpPr>
        <p:grpSpPr>
          <a:xfrm>
            <a:off x="8920785" y="8274316"/>
            <a:ext cx="771999" cy="771999"/>
            <a:chOff x="0" y="0"/>
            <a:chExt cx="6350000" cy="6350000"/>
          </a:xfrm>
        </p:grpSpPr>
        <p:sp>
          <p:nvSpPr>
            <p:cNvPr id="38" name="Freeform 3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39" name="TextBox 39"/>
          <p:cNvSpPr txBox="1"/>
          <p:nvPr/>
        </p:nvSpPr>
        <p:spPr>
          <a:xfrm>
            <a:off x="9034179" y="8178160"/>
            <a:ext cx="545211" cy="609782"/>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273384"/>
                </a:solidFill>
                <a:latin typeface="Absolutely Sharp " panose="020B0604020202020204" charset="-128"/>
                <a:ea typeface="Absolutely Sharp " panose="020B0604020202020204" charset="-128"/>
              </a:rPr>
              <a:t>7</a:t>
            </a:r>
          </a:p>
        </p:txBody>
      </p:sp>
      <p:sp>
        <p:nvSpPr>
          <p:cNvPr id="40" name="TextBox 40"/>
          <p:cNvSpPr txBox="1"/>
          <p:nvPr/>
        </p:nvSpPr>
        <p:spPr>
          <a:xfrm>
            <a:off x="10518852" y="7944987"/>
            <a:ext cx="7322748" cy="879728"/>
          </a:xfrm>
          <a:prstGeom prst="rect">
            <a:avLst/>
          </a:prstGeom>
        </p:spPr>
        <p:txBody>
          <a:bodyPr lIns="0" tIns="0" rIns="0" bIns="0" rtlCol="0" anchor="t">
            <a:spAutoFit/>
          </a:bodyPr>
          <a:lstStyle/>
          <a:p>
            <a:pPr algn="l">
              <a:lnSpc>
                <a:spcPts val="8399"/>
              </a:lnSpc>
            </a:pPr>
            <a:r>
              <a:rPr lang="en-US" sz="4199">
                <a:solidFill>
                  <a:srgbClr val="000000"/>
                </a:solidFill>
                <a:latin typeface="Absolutely Sharp " panose="020B0604020202020204" charset="-128"/>
                <a:ea typeface="Absolutely Sharp " panose="020B0604020202020204" charset="-128"/>
              </a:rPr>
              <a:t>Sample Output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AutoShape 2"/>
          <p:cNvSpPr/>
          <p:nvPr/>
        </p:nvSpPr>
        <p:spPr>
          <a:xfrm>
            <a:off x="1190625" y="5643562"/>
            <a:ext cx="16068675" cy="0"/>
          </a:xfrm>
          <a:prstGeom prst="line">
            <a:avLst/>
          </a:prstGeom>
          <a:ln w="19050" cap="rnd">
            <a:solidFill>
              <a:srgbClr val="273384"/>
            </a:solidFill>
            <a:prstDash val="solid"/>
            <a:headEnd type="none" w="sm" len="sm"/>
            <a:tailEnd type="none" w="sm" len="sm"/>
          </a:ln>
        </p:spPr>
      </p:sp>
      <p:grpSp>
        <p:nvGrpSpPr>
          <p:cNvPr id="3" name="Group 3"/>
          <p:cNvGrpSpPr/>
          <p:nvPr/>
        </p:nvGrpSpPr>
        <p:grpSpPr>
          <a:xfrm>
            <a:off x="1028700" y="5481638"/>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5" name="Group 5"/>
          <p:cNvGrpSpPr/>
          <p:nvPr/>
        </p:nvGrpSpPr>
        <p:grpSpPr>
          <a:xfrm>
            <a:off x="5317258" y="5472112"/>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7" name="Group 7"/>
          <p:cNvGrpSpPr/>
          <p:nvPr/>
        </p:nvGrpSpPr>
        <p:grpSpPr>
          <a:xfrm>
            <a:off x="9605817" y="5472112"/>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9" name="Group 9"/>
          <p:cNvGrpSpPr/>
          <p:nvPr/>
        </p:nvGrpSpPr>
        <p:grpSpPr>
          <a:xfrm>
            <a:off x="13894375" y="5472112"/>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11" name="Freeform 11"/>
          <p:cNvSpPr/>
          <p:nvPr/>
        </p:nvSpPr>
        <p:spPr>
          <a:xfrm rot="1033578">
            <a:off x="11000600" y="-41148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2" name="TextBox 12"/>
          <p:cNvSpPr txBox="1"/>
          <p:nvPr/>
        </p:nvSpPr>
        <p:spPr>
          <a:xfrm>
            <a:off x="4908461" y="3416463"/>
            <a:ext cx="8471079" cy="1170000"/>
          </a:xfrm>
          <a:prstGeom prst="rect">
            <a:avLst/>
          </a:prstGeom>
        </p:spPr>
        <p:txBody>
          <a:bodyPr lIns="0" tIns="0" rIns="0" bIns="0" rtlCol="0" anchor="t">
            <a:spAutoFit/>
          </a:bodyPr>
          <a:lstStyle/>
          <a:p>
            <a:pPr marL="0" lvl="0" indent="0" algn="ctr">
              <a:lnSpc>
                <a:spcPts val="10559"/>
              </a:lnSpc>
              <a:spcBef>
                <a:spcPct val="0"/>
              </a:spcBef>
            </a:pPr>
            <a:r>
              <a:rPr lang="en-US" sz="8799">
                <a:solidFill>
                  <a:srgbClr val="273384"/>
                </a:solidFill>
                <a:latin typeface="Absolutely Sharp " panose="020B0604020202020204" charset="-128"/>
                <a:ea typeface="Absolutely Sharp " panose="020B0604020202020204" charset="-128"/>
              </a:rPr>
              <a:t>Our Project</a:t>
            </a:r>
          </a:p>
        </p:txBody>
      </p:sp>
      <p:sp>
        <p:nvSpPr>
          <p:cNvPr id="13" name="Freeform 13"/>
          <p:cNvSpPr/>
          <p:nvPr/>
        </p:nvSpPr>
        <p:spPr>
          <a:xfrm rot="-7522993" flipV="1">
            <a:off x="11750096" y="-582939"/>
            <a:ext cx="4288558" cy="3508821"/>
          </a:xfrm>
          <a:custGeom>
            <a:avLst/>
            <a:gdLst/>
            <a:ahLst/>
            <a:cxnLst/>
            <a:rect l="l" t="t" r="r" b="b"/>
            <a:pathLst>
              <a:path w="4288558" h="3508821">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rot="-552612">
            <a:off x="4466146" y="-550207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5" name="Freeform 15"/>
          <p:cNvSpPr/>
          <p:nvPr/>
        </p:nvSpPr>
        <p:spPr>
          <a:xfrm>
            <a:off x="14653176" y="-2269873"/>
            <a:ext cx="6513205" cy="7241923"/>
          </a:xfrm>
          <a:custGeom>
            <a:avLst/>
            <a:gdLst/>
            <a:ahLst/>
            <a:cxnLst/>
            <a:rect l="l" t="t" r="r" b="b"/>
            <a:pathLst>
              <a:path w="6513205" h="7241923">
                <a:moveTo>
                  <a:pt x="0" y="0"/>
                </a:moveTo>
                <a:lnTo>
                  <a:pt x="6513205" y="0"/>
                </a:lnTo>
                <a:lnTo>
                  <a:pt x="6513205" y="7241923"/>
                </a:lnTo>
                <a:lnTo>
                  <a:pt x="0" y="7241923"/>
                </a:lnTo>
                <a:lnTo>
                  <a:pt x="0" y="0"/>
                </a:lnTo>
                <a:close/>
              </a:path>
            </a:pathLst>
          </a:custGeom>
          <a:blipFill>
            <a:blip r:embed="rId5"/>
            <a:stretch>
              <a:fillRect/>
            </a:stretch>
          </a:blipFill>
        </p:spPr>
      </p:sp>
      <p:sp>
        <p:nvSpPr>
          <p:cNvPr id="16" name="Freeform 16"/>
          <p:cNvSpPr/>
          <p:nvPr/>
        </p:nvSpPr>
        <p:spPr>
          <a:xfrm rot="2800797">
            <a:off x="660592" y="79221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7" name="TextBox 17"/>
          <p:cNvSpPr txBox="1"/>
          <p:nvPr/>
        </p:nvSpPr>
        <p:spPr>
          <a:xfrm>
            <a:off x="1028700" y="6405562"/>
            <a:ext cx="3364925" cy="394147"/>
          </a:xfrm>
          <a:prstGeom prst="rect">
            <a:avLst/>
          </a:prstGeom>
        </p:spPr>
        <p:txBody>
          <a:bodyPr lIns="0" tIns="0" rIns="0" bIns="0" rtlCol="0" anchor="t">
            <a:spAutoFit/>
          </a:bodyPr>
          <a:lstStyle/>
          <a:p>
            <a:pPr marL="0" lvl="0" indent="0" algn="l">
              <a:lnSpc>
                <a:spcPts val="3639"/>
              </a:lnSpc>
              <a:spcBef>
                <a:spcPct val="0"/>
              </a:spcBef>
            </a:pPr>
            <a:r>
              <a:rPr lang="en-US" sz="2799" dirty="0">
                <a:solidFill>
                  <a:srgbClr val="273384"/>
                </a:solidFill>
                <a:latin typeface="Absolutely Sharp " panose="020B0604020202020204" charset="-128"/>
                <a:ea typeface="Absolutely Sharp " panose="020B0604020202020204" charset="-128"/>
              </a:rPr>
              <a:t>Problem Statement</a:t>
            </a:r>
          </a:p>
        </p:txBody>
      </p:sp>
      <p:sp>
        <p:nvSpPr>
          <p:cNvPr id="18" name="Freeform 18"/>
          <p:cNvSpPr/>
          <p:nvPr/>
        </p:nvSpPr>
        <p:spPr>
          <a:xfrm>
            <a:off x="5895642" y="-3318316"/>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9" name="Freeform 19"/>
          <p:cNvSpPr/>
          <p:nvPr/>
        </p:nvSpPr>
        <p:spPr>
          <a:xfrm rot="-10800000" flipV="1">
            <a:off x="-406406" y="8483600"/>
            <a:ext cx="18694406" cy="4605433"/>
          </a:xfrm>
          <a:custGeom>
            <a:avLst/>
            <a:gdLst/>
            <a:ahLst/>
            <a:cxnLst/>
            <a:rect l="l" t="t" r="r" b="b"/>
            <a:pathLst>
              <a:path w="18694406" h="4605433">
                <a:moveTo>
                  <a:pt x="0" y="4605433"/>
                </a:moveTo>
                <a:lnTo>
                  <a:pt x="18694406" y="4605433"/>
                </a:lnTo>
                <a:lnTo>
                  <a:pt x="18694406" y="0"/>
                </a:lnTo>
                <a:lnTo>
                  <a:pt x="0" y="0"/>
                </a:lnTo>
                <a:lnTo>
                  <a:pt x="0" y="4605433"/>
                </a:lnTo>
                <a:close/>
              </a:path>
            </a:pathLst>
          </a:custGeom>
          <a:blipFill>
            <a:blip r:embed="rId6"/>
            <a:stretch>
              <a:fillRect t="-7590" b="-7590"/>
            </a:stretch>
          </a:blipFill>
        </p:spPr>
      </p:sp>
      <p:sp>
        <p:nvSpPr>
          <p:cNvPr id="20" name="Freeform 20"/>
          <p:cNvSpPr/>
          <p:nvPr/>
        </p:nvSpPr>
        <p:spPr>
          <a:xfrm rot="2800797">
            <a:off x="5895642" y="80745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21" name="Freeform 21"/>
          <p:cNvSpPr/>
          <p:nvPr/>
        </p:nvSpPr>
        <p:spPr>
          <a:xfrm rot="2800797">
            <a:off x="11130692" y="82269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22" name="Freeform 22"/>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23" name="TextBox 23"/>
          <p:cNvSpPr txBox="1"/>
          <p:nvPr/>
        </p:nvSpPr>
        <p:spPr>
          <a:xfrm>
            <a:off x="5317258" y="6393497"/>
            <a:ext cx="3364925" cy="394147"/>
          </a:xfrm>
          <a:prstGeom prst="rect">
            <a:avLst/>
          </a:prstGeom>
        </p:spPr>
        <p:txBody>
          <a:bodyPr lIns="0" tIns="0" rIns="0" bIns="0" rtlCol="0" anchor="t">
            <a:spAutoFit/>
          </a:bodyPr>
          <a:lstStyle/>
          <a:p>
            <a:pPr marL="0" lvl="0" indent="0" algn="l">
              <a:lnSpc>
                <a:spcPts val="3639"/>
              </a:lnSpc>
              <a:spcBef>
                <a:spcPct val="0"/>
              </a:spcBef>
            </a:pPr>
            <a:r>
              <a:rPr lang="en-US" sz="2799">
                <a:solidFill>
                  <a:srgbClr val="273384"/>
                </a:solidFill>
                <a:latin typeface="Absolutely Sharp " panose="020B0604020202020204" charset="-128"/>
                <a:ea typeface="Absolutely Sharp " panose="020B0604020202020204" charset="-128"/>
              </a:rPr>
              <a:t>Introduction</a:t>
            </a:r>
          </a:p>
        </p:txBody>
      </p:sp>
      <p:sp>
        <p:nvSpPr>
          <p:cNvPr id="24" name="TextBox 24"/>
          <p:cNvSpPr txBox="1"/>
          <p:nvPr/>
        </p:nvSpPr>
        <p:spPr>
          <a:xfrm>
            <a:off x="9605817" y="6381432"/>
            <a:ext cx="3364925" cy="394147"/>
          </a:xfrm>
          <a:prstGeom prst="rect">
            <a:avLst/>
          </a:prstGeom>
        </p:spPr>
        <p:txBody>
          <a:bodyPr lIns="0" tIns="0" rIns="0" bIns="0" rtlCol="0" anchor="t">
            <a:spAutoFit/>
          </a:bodyPr>
          <a:lstStyle/>
          <a:p>
            <a:pPr marL="0" lvl="0" indent="0" algn="l">
              <a:lnSpc>
                <a:spcPts val="3639"/>
              </a:lnSpc>
              <a:spcBef>
                <a:spcPct val="0"/>
              </a:spcBef>
            </a:pPr>
            <a:r>
              <a:rPr lang="en-US" sz="2799">
                <a:solidFill>
                  <a:srgbClr val="273384"/>
                </a:solidFill>
                <a:latin typeface="Absolutely Sharp " panose="020B0604020202020204" charset="-128"/>
                <a:ea typeface="Absolutely Sharp " panose="020B0604020202020204" charset="-128"/>
              </a:rPr>
              <a:t>Predicate Logic</a:t>
            </a:r>
          </a:p>
        </p:txBody>
      </p:sp>
      <p:sp>
        <p:nvSpPr>
          <p:cNvPr id="25" name="TextBox 25"/>
          <p:cNvSpPr txBox="1"/>
          <p:nvPr/>
        </p:nvSpPr>
        <p:spPr>
          <a:xfrm>
            <a:off x="13894375" y="6369367"/>
            <a:ext cx="3364925" cy="394147"/>
          </a:xfrm>
          <a:prstGeom prst="rect">
            <a:avLst/>
          </a:prstGeom>
        </p:spPr>
        <p:txBody>
          <a:bodyPr lIns="0" tIns="0" rIns="0" bIns="0" rtlCol="0" anchor="t">
            <a:spAutoFit/>
          </a:bodyPr>
          <a:lstStyle/>
          <a:p>
            <a:pPr marL="0" lvl="0" indent="0" algn="l">
              <a:lnSpc>
                <a:spcPts val="3639"/>
              </a:lnSpc>
              <a:spcBef>
                <a:spcPct val="0"/>
              </a:spcBef>
            </a:pPr>
            <a:r>
              <a:rPr lang="en-US" sz="2799">
                <a:solidFill>
                  <a:srgbClr val="273384"/>
                </a:solidFill>
                <a:latin typeface="Absolutely Sharp " panose="020B0604020202020204" charset="-128"/>
                <a:ea typeface="Absolutely Sharp " panose="020B0604020202020204" charset="-128"/>
              </a:rPr>
              <a:t>Algorithm</a:t>
            </a:r>
          </a:p>
        </p:txBody>
      </p:sp>
      <p:sp>
        <p:nvSpPr>
          <p:cNvPr id="26" name="TextBox 26"/>
          <p:cNvSpPr txBox="1"/>
          <p:nvPr/>
        </p:nvSpPr>
        <p:spPr>
          <a:xfrm>
            <a:off x="2711162" y="7941628"/>
            <a:ext cx="3364925" cy="542456"/>
          </a:xfrm>
          <a:prstGeom prst="rect">
            <a:avLst/>
          </a:prstGeom>
        </p:spPr>
        <p:txBody>
          <a:bodyPr lIns="0" tIns="0" rIns="0" bIns="0" rtlCol="0" anchor="t">
            <a:spAutoFit/>
          </a:bodyPr>
          <a:lstStyle/>
          <a:p>
            <a:pPr marL="0" lvl="0" indent="0" algn="l">
              <a:lnSpc>
                <a:spcPts val="5039"/>
              </a:lnSpc>
              <a:spcBef>
                <a:spcPct val="0"/>
              </a:spcBef>
            </a:pPr>
            <a:r>
              <a:rPr lang="en-US" sz="3599">
                <a:solidFill>
                  <a:srgbClr val="000000"/>
                </a:solidFill>
                <a:latin typeface="Absolutely Sharp " panose="020B0604020202020204" charset="-128"/>
                <a:ea typeface="Absolutely Sharp " panose="020B0604020202020204" charset="-128"/>
              </a:rPr>
              <a:t>     Abstract</a:t>
            </a:r>
          </a:p>
        </p:txBody>
      </p:sp>
      <p:sp>
        <p:nvSpPr>
          <p:cNvPr id="27" name="TextBox 27"/>
          <p:cNvSpPr txBox="1"/>
          <p:nvPr/>
        </p:nvSpPr>
        <p:spPr>
          <a:xfrm>
            <a:off x="7258335" y="7929562"/>
            <a:ext cx="3364925" cy="542456"/>
          </a:xfrm>
          <a:prstGeom prst="rect">
            <a:avLst/>
          </a:prstGeom>
        </p:spPr>
        <p:txBody>
          <a:bodyPr lIns="0" tIns="0" rIns="0" bIns="0" rtlCol="0" anchor="t">
            <a:spAutoFit/>
          </a:bodyPr>
          <a:lstStyle/>
          <a:p>
            <a:pPr marL="0" lvl="0" indent="0" algn="l">
              <a:lnSpc>
                <a:spcPts val="5039"/>
              </a:lnSpc>
              <a:spcBef>
                <a:spcPct val="0"/>
              </a:spcBef>
            </a:pPr>
            <a:r>
              <a:rPr lang="en-US" sz="3599">
                <a:solidFill>
                  <a:srgbClr val="000000"/>
                </a:solidFill>
                <a:latin typeface="Absolutely Sharp " panose="020B0604020202020204" charset="-128"/>
                <a:ea typeface="Absolutely Sharp " panose="020B0604020202020204" charset="-128"/>
              </a:rPr>
              <a:t>Methodology</a:t>
            </a:r>
          </a:p>
        </p:txBody>
      </p:sp>
      <p:sp>
        <p:nvSpPr>
          <p:cNvPr id="28" name="Freeform 28"/>
          <p:cNvSpPr/>
          <p:nvPr/>
        </p:nvSpPr>
        <p:spPr>
          <a:xfrm rot="530069" flipV="1">
            <a:off x="2372013" y="-939026"/>
            <a:ext cx="4288558" cy="3508821"/>
          </a:xfrm>
          <a:custGeom>
            <a:avLst/>
            <a:gdLst/>
            <a:ahLst/>
            <a:cxnLst/>
            <a:rect l="l" t="t" r="r" b="b"/>
            <a:pathLst>
              <a:path w="4288558" h="3508821">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29"/>
          <p:cNvSpPr/>
          <p:nvPr/>
        </p:nvSpPr>
        <p:spPr>
          <a:xfrm rot="-552612" flipH="1">
            <a:off x="-1129104" y="-4606048"/>
            <a:ext cx="9152475" cy="8229600"/>
          </a:xfrm>
          <a:custGeom>
            <a:avLst/>
            <a:gdLst/>
            <a:ahLst/>
            <a:cxnLst/>
            <a:rect l="l" t="t" r="r" b="b"/>
            <a:pathLst>
              <a:path w="9152475" h="8229600">
                <a:moveTo>
                  <a:pt x="9152474" y="0"/>
                </a:moveTo>
                <a:lnTo>
                  <a:pt x="0" y="0"/>
                </a:lnTo>
                <a:lnTo>
                  <a:pt x="0" y="8229600"/>
                </a:lnTo>
                <a:lnTo>
                  <a:pt x="9152474" y="8229600"/>
                </a:lnTo>
                <a:lnTo>
                  <a:pt x="9152474" y="0"/>
                </a:lnTo>
                <a:close/>
              </a:path>
            </a:pathLst>
          </a:custGeom>
          <a:blipFill>
            <a:blip r:embed="rId2"/>
            <a:stretch>
              <a:fillRect/>
            </a:stretch>
          </a:blipFill>
        </p:spPr>
      </p:sp>
      <p:sp>
        <p:nvSpPr>
          <p:cNvPr id="30" name="TextBox 30"/>
          <p:cNvSpPr txBox="1"/>
          <p:nvPr/>
        </p:nvSpPr>
        <p:spPr>
          <a:xfrm>
            <a:off x="11804359" y="7927022"/>
            <a:ext cx="3364925" cy="542456"/>
          </a:xfrm>
          <a:prstGeom prst="rect">
            <a:avLst/>
          </a:prstGeom>
        </p:spPr>
        <p:txBody>
          <a:bodyPr lIns="0" tIns="0" rIns="0" bIns="0" rtlCol="0" anchor="t">
            <a:spAutoFit/>
          </a:bodyPr>
          <a:lstStyle/>
          <a:p>
            <a:pPr marL="0" lvl="0" indent="0" algn="l">
              <a:lnSpc>
                <a:spcPts val="5039"/>
              </a:lnSpc>
              <a:spcBef>
                <a:spcPct val="0"/>
              </a:spcBef>
            </a:pPr>
            <a:r>
              <a:rPr lang="en-US" sz="3599">
                <a:solidFill>
                  <a:srgbClr val="000000"/>
                </a:solidFill>
                <a:latin typeface="Absolutely Sharp " panose="020B0604020202020204" charset="-128"/>
                <a:ea typeface="Absolutely Sharp " panose="020B0604020202020204" charset="-128"/>
              </a:rPr>
              <a:t>Conclusion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5238095" y="847725"/>
            <a:ext cx="8350764" cy="156210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273384"/>
                </a:solidFill>
                <a:latin typeface="Alice's Cake Shop"/>
              </a:rPr>
              <a:t>PROBLEM STATEMENT</a:t>
            </a:r>
          </a:p>
        </p:txBody>
      </p:sp>
      <p:sp>
        <p:nvSpPr>
          <p:cNvPr id="3" name="Freeform 3"/>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4"/>
            <a:stretch>
              <a:fillRect/>
            </a:stretch>
          </a:blipFill>
        </p:spPr>
      </p:sp>
      <p:sp>
        <p:nvSpPr>
          <p:cNvPr id="5" name="TextBox 5"/>
          <p:cNvSpPr txBox="1"/>
          <p:nvPr/>
        </p:nvSpPr>
        <p:spPr>
          <a:xfrm>
            <a:off x="2897927" y="2804474"/>
            <a:ext cx="13132350" cy="5511856"/>
          </a:xfrm>
          <a:prstGeom prst="rect">
            <a:avLst/>
          </a:prstGeom>
        </p:spPr>
        <p:txBody>
          <a:bodyPr lIns="0" tIns="0" rIns="0" bIns="0" rtlCol="0" anchor="t">
            <a:spAutoFit/>
          </a:bodyPr>
          <a:lstStyle/>
          <a:p>
            <a:pPr>
              <a:lnSpc>
                <a:spcPts val="6150"/>
              </a:lnSpc>
            </a:pPr>
            <a:r>
              <a:rPr lang="en-US" sz="3917" dirty="0">
                <a:solidFill>
                  <a:srgbClr val="000000"/>
                </a:solidFill>
                <a:latin typeface="Absolutely Sharp " panose="020B0604020202020204" charset="-128"/>
                <a:ea typeface="Absolutely Sharp " panose="020B0604020202020204" charset="-128"/>
              </a:rPr>
              <a:t>This project aims to develop a system for optimal classroom allocation to academic sections based on the principles of Constraint Satisfaction Problem (CSP). The goal is to create conflict-free schedules that address the key constraints.</a:t>
            </a:r>
          </a:p>
          <a:p>
            <a:pPr>
              <a:lnSpc>
                <a:spcPts val="6150"/>
              </a:lnSpc>
            </a:pPr>
            <a:endParaRPr lang="en-US" sz="3917" dirty="0">
              <a:solidFill>
                <a:srgbClr val="000000"/>
              </a:solidFill>
              <a:latin typeface="Absolutely Sharp " panose="020B0604020202020204" charset="-128"/>
              <a:ea typeface="Absolutely Sharp " panose="020B0604020202020204" charset="-128"/>
            </a:endParaRPr>
          </a:p>
          <a:p>
            <a:pPr>
              <a:lnSpc>
                <a:spcPts val="6150"/>
              </a:lnSpc>
            </a:pPr>
            <a:endParaRPr lang="en-US" sz="3917" dirty="0">
              <a:solidFill>
                <a:srgbClr val="000000"/>
              </a:solidFill>
              <a:latin typeface="Absolutely Sharp " panose="020B0604020202020204" charset="-128"/>
              <a:ea typeface="Absolutely Sharp " panose="020B0604020202020204" charset="-128"/>
            </a:endParaRPr>
          </a:p>
          <a:p>
            <a:pPr>
              <a:lnSpc>
                <a:spcPts val="6150"/>
              </a:lnSpc>
              <a:spcBef>
                <a:spcPct val="0"/>
              </a:spcBef>
            </a:pPr>
            <a:endParaRPr lang="en-US" sz="3917" dirty="0">
              <a:solidFill>
                <a:srgbClr val="000000"/>
              </a:solidFill>
              <a:latin typeface="Absolutely Sharp " panose="020B0604020202020204" charset="-128"/>
              <a:ea typeface="Absolutely Sharp " panose="020B060402020202020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5724095" y="381975"/>
            <a:ext cx="8350764" cy="1397819"/>
          </a:xfrm>
          <a:prstGeom prst="rect">
            <a:avLst/>
          </a:prstGeom>
        </p:spPr>
        <p:txBody>
          <a:bodyPr lIns="0" tIns="0" rIns="0" bIns="0" rtlCol="0" anchor="t">
            <a:spAutoFit/>
          </a:bodyPr>
          <a:lstStyle/>
          <a:p>
            <a:pPr marL="0" lvl="0" indent="0" algn="l">
              <a:lnSpc>
                <a:spcPts val="10919"/>
              </a:lnSpc>
              <a:spcBef>
                <a:spcPct val="0"/>
              </a:spcBef>
            </a:pPr>
            <a:r>
              <a:rPr lang="en-US" sz="9099">
                <a:solidFill>
                  <a:srgbClr val="273384"/>
                </a:solidFill>
                <a:latin typeface="Absolutely Sharp " panose="020B0604020202020204" charset="-128"/>
                <a:ea typeface="Absolutely Sharp " panose="020B0604020202020204" charset="-128"/>
              </a:rPr>
              <a:t>CONSTRAINTS</a:t>
            </a:r>
          </a:p>
        </p:txBody>
      </p:sp>
      <p:sp>
        <p:nvSpPr>
          <p:cNvPr id="3" name="Freeform 3"/>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4"/>
            <a:stretch>
              <a:fillRect/>
            </a:stretch>
          </a:blipFill>
        </p:spPr>
      </p:sp>
      <p:sp>
        <p:nvSpPr>
          <p:cNvPr id="5" name="TextBox 5"/>
          <p:cNvSpPr txBox="1"/>
          <p:nvPr/>
        </p:nvSpPr>
        <p:spPr>
          <a:xfrm>
            <a:off x="1137045" y="2270324"/>
            <a:ext cx="16230600" cy="6987976"/>
          </a:xfrm>
          <a:prstGeom prst="rect">
            <a:avLst/>
          </a:prstGeom>
        </p:spPr>
        <p:txBody>
          <a:bodyPr lIns="0" tIns="0" rIns="0" bIns="0" rtlCol="0" anchor="t">
            <a:spAutoFit/>
          </a:bodyPr>
          <a:lstStyle/>
          <a:p>
            <a:pPr>
              <a:lnSpc>
                <a:spcPts val="5522"/>
              </a:lnSpc>
            </a:pPr>
            <a:r>
              <a:rPr lang="en-US" sz="3517">
                <a:solidFill>
                  <a:srgbClr val="000000"/>
                </a:solidFill>
                <a:latin typeface="Absolutely Sharp " panose="020B0604020202020204" charset="-128"/>
                <a:ea typeface="Absolutely Sharp " panose="020B0604020202020204" charset="-128"/>
              </a:rPr>
              <a:t>The various constraints that need to be taken into account, such as room capacity, available time slots, and subject requirements.</a:t>
            </a:r>
          </a:p>
          <a:p>
            <a:pPr>
              <a:lnSpc>
                <a:spcPts val="5522"/>
              </a:lnSpc>
            </a:pPr>
            <a:r>
              <a:rPr lang="en-US" sz="3517" u="sng">
                <a:solidFill>
                  <a:srgbClr val="000000"/>
                </a:solidFill>
                <a:latin typeface="Absolutely Sharp " panose="020B0604020202020204" charset="-128"/>
                <a:ea typeface="Absolutely Sharp " panose="020B0604020202020204" charset="-128"/>
              </a:rPr>
              <a:t>Constraints:</a:t>
            </a:r>
          </a:p>
          <a:p>
            <a:pPr marL="759482" lvl="1" indent="-379741">
              <a:lnSpc>
                <a:spcPts val="5522"/>
              </a:lnSpc>
              <a:buFont typeface="Arial"/>
              <a:buChar char="•"/>
            </a:pPr>
            <a:r>
              <a:rPr lang="en-US" sz="3517">
                <a:solidFill>
                  <a:srgbClr val="000000"/>
                </a:solidFill>
                <a:latin typeface="Absolutely Sharp " panose="020B0604020202020204" charset="-128"/>
                <a:ea typeface="Absolutely Sharp " panose="020B0604020202020204" charset="-128"/>
              </a:rPr>
              <a:t>The classroom’s requirements should be consistently addressed for five week-days and for the given time slots.</a:t>
            </a:r>
          </a:p>
          <a:p>
            <a:pPr marL="759482" lvl="1" indent="-379741">
              <a:lnSpc>
                <a:spcPts val="5522"/>
              </a:lnSpc>
              <a:buFont typeface="Arial"/>
              <a:buChar char="•"/>
            </a:pPr>
            <a:r>
              <a:rPr lang="en-US" sz="3517">
                <a:solidFill>
                  <a:srgbClr val="000000"/>
                </a:solidFill>
                <a:latin typeface="Absolutely Sharp " panose="020B0604020202020204" charset="-128"/>
                <a:ea typeface="Absolutely Sharp " panose="020B0604020202020204" charset="-128"/>
              </a:rPr>
              <a:t>All classrooms should be uniformly utilized by the sections.</a:t>
            </a:r>
          </a:p>
          <a:p>
            <a:pPr marL="759482" lvl="1" indent="-379741">
              <a:lnSpc>
                <a:spcPts val="5522"/>
              </a:lnSpc>
              <a:buFont typeface="Arial"/>
              <a:buChar char="•"/>
            </a:pPr>
            <a:r>
              <a:rPr lang="en-US" sz="3517">
                <a:solidFill>
                  <a:srgbClr val="000000"/>
                </a:solidFill>
                <a:latin typeface="Absolutely Sharp " panose="020B0604020202020204" charset="-128"/>
                <a:ea typeface="Absolutely Sharp " panose="020B0604020202020204" charset="-128"/>
              </a:rPr>
              <a:t>Different sections may get the same classroom, but the same classroom should not be allocated to more than one section within the same time slot, i.e. conflicts must be addressed.</a:t>
            </a:r>
          </a:p>
          <a:p>
            <a:pPr marL="759482" lvl="1" indent="-379741">
              <a:lnSpc>
                <a:spcPts val="5522"/>
              </a:lnSpc>
              <a:buFont typeface="Arial"/>
              <a:buChar char="•"/>
            </a:pPr>
            <a:r>
              <a:rPr lang="en-US" sz="3517">
                <a:solidFill>
                  <a:srgbClr val="000000"/>
                </a:solidFill>
                <a:latin typeface="Absolutely Sharp " panose="020B0604020202020204" charset="-128"/>
                <a:ea typeface="Absolutely Sharp " panose="020B0604020202020204" charset="-128"/>
              </a:rPr>
              <a:t>Theory and lab classrooms must be allotted respectively.</a:t>
            </a:r>
          </a:p>
          <a:p>
            <a:pPr>
              <a:lnSpc>
                <a:spcPts val="5522"/>
              </a:lnSpc>
              <a:spcBef>
                <a:spcPct val="0"/>
              </a:spcBef>
            </a:pPr>
            <a:endParaRPr lang="en-US" sz="3517">
              <a:solidFill>
                <a:srgbClr val="000000"/>
              </a:solidFill>
              <a:latin typeface="Absolutely Sharp " panose="020B0604020202020204" charset="-128"/>
              <a:ea typeface="Absolutely Sharp " panose="020B0604020202020204"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7540265">
            <a:off x="-3294709"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7" name="Freeform 7"/>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sp>
      <p:sp>
        <p:nvSpPr>
          <p:cNvPr id="9" name="TextBox 9"/>
          <p:cNvSpPr txBox="1"/>
          <p:nvPr/>
        </p:nvSpPr>
        <p:spPr>
          <a:xfrm>
            <a:off x="257577" y="-52754"/>
            <a:ext cx="6887225" cy="1397819"/>
          </a:xfrm>
          <a:prstGeom prst="rect">
            <a:avLst/>
          </a:prstGeom>
        </p:spPr>
        <p:txBody>
          <a:bodyPr lIns="0" tIns="0" rIns="0" bIns="0" rtlCol="0" anchor="t">
            <a:spAutoFit/>
          </a:bodyPr>
          <a:lstStyle/>
          <a:p>
            <a:pPr marL="0" lvl="0" indent="0" algn="l">
              <a:lnSpc>
                <a:spcPts val="10919"/>
              </a:lnSpc>
              <a:spcBef>
                <a:spcPct val="0"/>
              </a:spcBef>
            </a:pPr>
            <a:r>
              <a:rPr lang="en-US" sz="9099">
                <a:solidFill>
                  <a:srgbClr val="273384"/>
                </a:solidFill>
                <a:latin typeface="Absolutely Sharp " panose="020B0604020202020204" charset="-128"/>
                <a:ea typeface="Absolutely Sharp " panose="020B0604020202020204" charset="-128"/>
              </a:rPr>
              <a:t>ABSTRACT</a:t>
            </a:r>
          </a:p>
        </p:txBody>
      </p:sp>
      <p:sp>
        <p:nvSpPr>
          <p:cNvPr id="10" name="Freeform 10"/>
          <p:cNvSpPr/>
          <p:nvPr/>
        </p:nvSpPr>
        <p:spPr>
          <a:xfrm rot="-7540265">
            <a:off x="-2056741" y="-56457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1" name="TextBox 11"/>
          <p:cNvSpPr txBox="1"/>
          <p:nvPr/>
        </p:nvSpPr>
        <p:spPr>
          <a:xfrm>
            <a:off x="1644008" y="1318846"/>
            <a:ext cx="14794107" cy="9065260"/>
          </a:xfrm>
          <a:prstGeom prst="rect">
            <a:avLst/>
          </a:prstGeom>
        </p:spPr>
        <p:txBody>
          <a:bodyPr lIns="0" tIns="0" rIns="0" bIns="0" rtlCol="0" anchor="t">
            <a:spAutoFit/>
          </a:bodyPr>
          <a:lstStyle/>
          <a:p>
            <a:pPr>
              <a:lnSpc>
                <a:spcPts val="5495"/>
              </a:lnSpc>
            </a:pPr>
            <a:r>
              <a:rPr lang="en-US" sz="3500" dirty="0">
                <a:solidFill>
                  <a:srgbClr val="000000"/>
                </a:solidFill>
                <a:latin typeface="Absolutely Sharp " panose="020B0604020202020204" charset="-128"/>
                <a:ea typeface="Absolutely Sharp " panose="020B0604020202020204" charset="-128"/>
              </a:rPr>
              <a:t>Scheduling challenges in education institutions, particularly universities, involve complexities such as lecturer availability, class sizes, and room constraints. The primary objective is to establish an automated system that assigns classrooms to various sections with efficiency, adhering to predefined constraints for fair and optimal resource utilization. The scheduling problem is addressed using Genetic Algorithm and heuristic search to optimize course sequencing and time slots. This is structured to discuss problem-solving methodologies, propose system architecture, present experiments and discussions, and conclude with suggestions for system improvement.</a:t>
            </a:r>
          </a:p>
          <a:p>
            <a:pPr>
              <a:lnSpc>
                <a:spcPts val="5495"/>
              </a:lnSpc>
            </a:pPr>
            <a:endParaRPr lang="en-US" sz="3500" dirty="0">
              <a:solidFill>
                <a:srgbClr val="000000"/>
              </a:solidFill>
              <a:latin typeface="Absolutely Sharp " panose="020B0604020202020204" charset="-128"/>
              <a:ea typeface="Absolutely Sharp " panose="020B0604020202020204" charset="-128"/>
            </a:endParaRPr>
          </a:p>
          <a:p>
            <a:pPr>
              <a:lnSpc>
                <a:spcPts val="5495"/>
              </a:lnSpc>
            </a:pPr>
            <a:r>
              <a:rPr lang="en-US" sz="3500" dirty="0">
                <a:solidFill>
                  <a:srgbClr val="000000"/>
                </a:solidFill>
                <a:latin typeface="Absolutely Sharp " panose="020B0604020202020204" charset="-128"/>
                <a:ea typeface="Absolutely Sharp " panose="020B0604020202020204" charset="-128"/>
              </a:rPr>
              <a:t>The role of genetic algorithm is to determine the sequence of all courses to be scheduled in one group, whereas the role of heuristic search is to determine time slots used to schedule the courses.</a:t>
            </a:r>
          </a:p>
          <a:p>
            <a:pPr>
              <a:lnSpc>
                <a:spcPts val="5495"/>
              </a:lnSpc>
              <a:spcBef>
                <a:spcPct val="0"/>
              </a:spcBef>
            </a:pPr>
            <a:endParaRPr lang="en-US" sz="3500" dirty="0">
              <a:solidFill>
                <a:srgbClr val="000000"/>
              </a:solidFill>
              <a:latin typeface="Absolutely Sharp " panose="020B0604020202020204" charset="-128"/>
              <a:ea typeface="Absolutely Sharp " panose="020B060402020202020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9" name="TextBox 9"/>
          <p:cNvSpPr txBox="1"/>
          <p:nvPr/>
        </p:nvSpPr>
        <p:spPr>
          <a:xfrm>
            <a:off x="4648200" y="498375"/>
            <a:ext cx="8280077" cy="1397819"/>
          </a:xfrm>
          <a:prstGeom prst="rect">
            <a:avLst/>
          </a:prstGeom>
        </p:spPr>
        <p:txBody>
          <a:bodyPr wrap="square" lIns="0" tIns="0" rIns="0" bIns="0" rtlCol="0" anchor="t">
            <a:spAutoFit/>
          </a:bodyPr>
          <a:lstStyle/>
          <a:p>
            <a:pPr marL="0" lvl="0" indent="0" algn="l">
              <a:lnSpc>
                <a:spcPts val="10944"/>
              </a:lnSpc>
              <a:spcBef>
                <a:spcPct val="0"/>
              </a:spcBef>
            </a:pPr>
            <a:r>
              <a:rPr lang="en-US" sz="9120" dirty="0">
                <a:solidFill>
                  <a:srgbClr val="273384"/>
                </a:solidFill>
                <a:latin typeface="Absolutely Sharp " panose="020B0604020202020204" charset="-128"/>
                <a:ea typeface="Absolutely Sharp " panose="020B0604020202020204" charset="-128"/>
              </a:rPr>
              <a:t>     INTRODUCTION</a:t>
            </a:r>
          </a:p>
        </p:txBody>
      </p:sp>
      <p:sp>
        <p:nvSpPr>
          <p:cNvPr id="10" name="TextBox 10"/>
          <p:cNvSpPr txBox="1"/>
          <p:nvPr/>
        </p:nvSpPr>
        <p:spPr>
          <a:xfrm>
            <a:off x="1967041" y="2447782"/>
            <a:ext cx="15292259" cy="6082151"/>
          </a:xfrm>
          <a:prstGeom prst="rect">
            <a:avLst/>
          </a:prstGeom>
        </p:spPr>
        <p:txBody>
          <a:bodyPr lIns="0" tIns="0" rIns="0" bIns="0" rtlCol="0" anchor="t">
            <a:spAutoFit/>
          </a:bodyPr>
          <a:lstStyle/>
          <a:p>
            <a:pPr>
              <a:lnSpc>
                <a:spcPts val="4796"/>
              </a:lnSpc>
            </a:pPr>
            <a:r>
              <a:rPr lang="en-US" sz="3055" dirty="0">
                <a:solidFill>
                  <a:srgbClr val="000000"/>
                </a:solidFill>
                <a:latin typeface="Absolutely Sharp " panose="020B0604020202020204" charset="-128"/>
                <a:ea typeface="Absolutely Sharp " panose="020B0604020202020204" charset="-128"/>
              </a:rPr>
              <a:t>The primary objective is to develop a genetic algorithm that evolves potential classroom allocation schedules over generations. This algorithm aims to strike a balance between exploration and exploitation, iteratively refining solutions to meet efficiency and feasibility criteria. The project leverages Python, utilizing classes such as Chromosome, Population, and Genetic Algorithm, while raw data is loaded from a YAML file.</a:t>
            </a:r>
          </a:p>
          <a:p>
            <a:pPr>
              <a:lnSpc>
                <a:spcPts val="4796"/>
              </a:lnSpc>
            </a:pPr>
            <a:endParaRPr lang="en-US" sz="3055" dirty="0">
              <a:solidFill>
                <a:srgbClr val="000000"/>
              </a:solidFill>
              <a:latin typeface="Absolutely Sharp " panose="020B0604020202020204" charset="-128"/>
              <a:ea typeface="Absolutely Sharp " panose="020B0604020202020204" charset="-128"/>
            </a:endParaRPr>
          </a:p>
          <a:p>
            <a:pPr>
              <a:lnSpc>
                <a:spcPts val="4796"/>
              </a:lnSpc>
            </a:pPr>
            <a:r>
              <a:rPr lang="en-US" sz="3055" dirty="0">
                <a:solidFill>
                  <a:srgbClr val="000000"/>
                </a:solidFill>
                <a:latin typeface="Absolutely Sharp " panose="020B0604020202020204" charset="-128"/>
                <a:ea typeface="Absolutely Sharp " panose="020B0604020202020204" charset="-128"/>
              </a:rPr>
              <a:t> The genetic algorithm operates by maintaining a population of chromosomes, each representing a unique classroom allocation schedule. Fitness evaluations consider factors like effective classroom utilization and the introduction of entropy for balanced class distribution. Genetic operators, including selection, crossover, and mutation, drive the evolution of solutions over multiple generations.</a:t>
            </a:r>
          </a:p>
          <a:p>
            <a:pPr>
              <a:lnSpc>
                <a:spcPts val="4796"/>
              </a:lnSpc>
              <a:spcBef>
                <a:spcPct val="0"/>
              </a:spcBef>
            </a:pPr>
            <a:endParaRPr lang="en-US" sz="3055" dirty="0">
              <a:solidFill>
                <a:srgbClr val="000000"/>
              </a:solidFill>
              <a:latin typeface="Absolutely Sharp " panose="020B0604020202020204" charset="-128"/>
              <a:ea typeface="Absolutely Sharp " panose="020B0604020202020204" charset="-12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1137</Words>
  <Application>Microsoft Office PowerPoint</Application>
  <PresentationFormat>Custom</PresentationFormat>
  <Paragraphs>132</Paragraphs>
  <Slides>18</Slides>
  <Notes>8</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Calibri</vt:lpstr>
      <vt:lpstr>Abstracted Dream</vt:lpstr>
      <vt:lpstr>Eczar Bold</vt:lpstr>
      <vt:lpstr>Oregano</vt:lpstr>
      <vt:lpstr>Arial</vt:lpstr>
      <vt:lpstr>Absolutely Sharp </vt:lpstr>
      <vt:lpstr>Alice's Cake Shop</vt:lpstr>
      <vt:lpstr>Public Sans</vt:lpstr>
      <vt:lpstr>Absolutely Sharp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dc:title>
  <cp:lastModifiedBy>Nikhitha Dodda</cp:lastModifiedBy>
  <cp:revision>3</cp:revision>
  <dcterms:created xsi:type="dcterms:W3CDTF">2006-08-16T00:00:00Z</dcterms:created>
  <dcterms:modified xsi:type="dcterms:W3CDTF">2024-01-02T06:11:49Z</dcterms:modified>
  <dc:identifier>DAF0DvNt8zA</dc:identifier>
</cp:coreProperties>
</file>